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notesMasterIdLst>
    <p:notesMasterId r:id="rId24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6" Type="http://schemas.openxmlformats.org/officeDocument/2006/relationships/viewProps" Target="viewProps.xml"/><Relationship Id="rId27" Type="http://schemas.openxmlformats.org/officeDocument/2006/relationships/theme" Target="theme/theme1.xml"/><Relationship Id="rId2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Vexar는 회사를 운영하는 데 필요한 인사 업무를 한 앱에 모았습니다. 매장의 근무표와 출퇴근, 사무실의 결재·비용 정산·급여·평가까지. 이 자료는 한국 회사가 규모별로 무엇을 쓰게 되는지 실제 데모 화면으로 보여 드립니다.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업무마다 도구가 따로 있고 서로 데이터를 주고받지 않습니다. Vexar는 근무표, 근태, 휴가, 결재, 급여가 같은 데이터 위에서 돌아가는 한 앱입니다.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중소기업 기준의 탭 구성입니다: 오늘, 조직, 근태, 휴가, 업무, AI, 더보기. 매장/프랜차이즈는 스케줄과 할 일 탭이 대신 들어가고, 대기업은 같은 탭에 기능이 더해집니다.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한 앱, 세 가지 구성입니다. 30명 미만은 매장/프랜차이즈, 100명 초과는 대기업을 추천하고 그 사이는 중소기업입니다. 규모는 화면을 켜고 끌 뿐, 데이터는 그대로 남습니다.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1부는 매장 운영입니다. 탭도 오늘 · 스케줄 · 할 일 · 근태 · 휴가 · 더보기로 줄어듭니다.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스케줄: 매장별 주간 근무표, 게시 전까지 비공개인 초안, 지난주 복사, 빈 근무, 근무 가능 시간과 겹침 경고.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같은 앱이 휴대폰에서는 직원의 도구가 됩니다. 매장 출퇴근, 근무표 확인, 근무 교대와 빈 근무 신청, 휴가 신청까지.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할 일: 템플릿으로 매일 생기는 매장별 체크리스트, 사진 인증, 리더 검수, 미완료 항목 추적, 그리고 오늘 화면의 인수인계 메모.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인건비는 한국 기준입니다: 연장 가산 50%, 주휴수당, 최저임금 미달 경고. 야간·휴일 가산은 화면에서 켜는 옵션입니다.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2부는 조직과 팀장으로 움직이는 사무실 회사입니다.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결재 양식은 회사가 만들고, 결재선은 조직도에서 자동으로 짜입니다. 비용 정산은 작성부터 결재, 지급까지 한 흐름입니다.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급여는 한국 급여 기준으로 공제를 계산하고, 확정하면 명세서를 공개합니다. 관리자 대시보드와 인사 인사이트로 회사 현황을 봅니다.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성과 관리도 같은 앱 안에 있습니다. 분기 목표, 평가 사이클, 원온원 노트. 증명서는 구성원이 직접 신청합니다.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3부는 본사와 지사, 여러 본부를 가진 조직입니다. 화면 색도 기업용 남색으로 바뀝니다.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대기업의 조직도는 그림으로 보이고, 조직 변경은 모두 기록되어 과거 시점의 조직도를 다시 볼 수 있습니다. 발령은 미리 예약합니다.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채용은 공고부터 합격까지 파이프라인으로 관리하고, 합격자는 구성원으로 바로 들어옵니다. 입사하면 온보딩 체크리스트가 자동으로 시작됩니다.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평가는 가중치와 동료 평가, 등급 분포 가이드, 캘리브레이션과 9-box까지. 인사 분석은 기간과 조직을 골라 인원 흐름을 비교합니다.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대기업 규모에서 켜지는 인사 운영 기능들입니다. 모두 데모 회사 Vexar 그룹에서 직접 열어 볼 수 있습니다.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AI는 세 단계입니다. 자주 묻는 것은 기기 안에서 즉답, 이름과 금액은 회사 데이터 검색, 그 밖의 질문만 Claude로. 어느 단계든 그 사람이 볼 수 있는 데이터만 씁니다.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재무 브릿지는 곧 제공될 애드온입니다. 규모에 포함되지 않고 회사별로 켭니다. 이미 Vexar가 아는 급여와 비용을 회계 프로그램이 받을 수 있는 전표로 바꿉니다. 모든 계정과 요율은 회사가 고치는 기본값입니다.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웹, 설치형 PC 앱, Android 앱이 모두 같은 앱입니다. 아이폰은 홈 화면에 추가해 씁니다. 권한 격리는 데이터베이스에서 합니다.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마무리: 데모 회사 세 곳은 가입 없이 브라우저에서 열립니다. 역할을 바꿔 보며 둘러보시고, 실제 회사는 www.vexar.team/app에서 만들어 팀을 초대하면 됩니다.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image" Target="../media/image-1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image" Target="../media/image-2-2.png"/><Relationship Id="rId3" Type="http://schemas.openxmlformats.org/officeDocument/2006/relationships/image" Target="../media/image-2-3.png"/><Relationship Id="rId4" Type="http://schemas.openxmlformats.org/officeDocument/2006/relationships/image" Target="../media/image-2-4.png"/><Relationship Id="rId5" Type="http://schemas.openxmlformats.org/officeDocument/2006/relationships/image" Target="../media/image-2-5.png"/><Relationship Id="rId6" Type="http://schemas.openxmlformats.org/officeDocument/2006/relationships/image" Target="../media/image-2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image" Target="../media/image-3-2.png"/><Relationship Id="rId3" Type="http://schemas.openxmlformats.org/officeDocument/2006/relationships/image" Target="../media/image-3-3.png"/><Relationship Id="rId4" Type="http://schemas.openxmlformats.org/officeDocument/2006/relationships/image" Target="../media/image-3-4.png"/><Relationship Id="rId5" Type="http://schemas.openxmlformats.org/officeDocument/2006/relationships/image" Target="../media/image-3-5.png"/><Relationship Id="rId6" Type="http://schemas.openxmlformats.org/officeDocument/2006/relationships/image" Target="../media/image-3-6.png"/><Relationship Id="rId7" Type="http://schemas.openxmlformats.org/officeDocument/2006/relationships/image" Target="../media/image-3-7.png"/><Relationship Id="rId8" Type="http://schemas.openxmlformats.org/officeDocument/2006/relationships/slideLayout" Target="../slideLayouts/slideLayout1.xml"/><Relationship Id="rId9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image" Target="../media/image-4-2.png"/><Relationship Id="rId3" Type="http://schemas.openxmlformats.org/officeDocument/2006/relationships/image" Target="../media/image-4-3.png"/><Relationship Id="rId4" Type="http://schemas.openxmlformats.org/officeDocument/2006/relationships/slideLayout" Target="../slideLayouts/slideLayout1.xml"/><Relationship Id="rId5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image" Target="../media/image-7-2.png"/><Relationship Id="rId3" Type="http://schemas.openxmlformats.org/officeDocument/2006/relationships/image" Target="../media/image-7-3.png"/><Relationship Id="rId4" Type="http://schemas.openxmlformats.org/officeDocument/2006/relationships/image" Target="../media/image-7-4.png"/><Relationship Id="rId5" Type="http://schemas.openxmlformats.org/officeDocument/2006/relationships/image" Target="../media/image-7-5.png"/><Relationship Id="rId6" Type="http://schemas.openxmlformats.org/officeDocument/2006/relationships/image" Target="../media/image-7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png"/><Relationship Id="rId2" Type="http://schemas.openxmlformats.org/officeDocument/2006/relationships/image" Target="../media/image-9-2.png"/><Relationship Id="rId3" Type="http://schemas.openxmlformats.org/officeDocument/2006/relationships/image" Target="../media/image-9-3.png"/><Relationship Id="rId4" Type="http://schemas.openxmlformats.org/officeDocument/2006/relationships/image" Target="../media/image-9-4.png"/><Relationship Id="rId5" Type="http://schemas.openxmlformats.org/officeDocument/2006/relationships/image" Target="../media/image-9-5.png"/><Relationship Id="rId6" Type="http://schemas.openxmlformats.org/officeDocument/2006/relationships/slideLayout" Target="../slideLayouts/slideLayout1.xml"/><Relationship Id="rId7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png"/><Relationship Id="rId2" Type="http://schemas.openxmlformats.org/officeDocument/2006/relationships/image" Target="../media/image-11-2.png"/><Relationship Id="rId3" Type="http://schemas.openxmlformats.org/officeDocument/2006/relationships/image" Target="../media/image-11-3.png"/><Relationship Id="rId4" Type="http://schemas.openxmlformats.org/officeDocument/2006/relationships/image" Target="../media/image-11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png"/><Relationship Id="rId2" Type="http://schemas.openxmlformats.org/officeDocument/2006/relationships/image" Target="../media/image-12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png"/><Relationship Id="rId2" Type="http://schemas.openxmlformats.org/officeDocument/2006/relationships/image" Target="../media/image-13-2.png"/><Relationship Id="rId3" Type="http://schemas.openxmlformats.org/officeDocument/2006/relationships/image" Target="../media/image-13-3.png"/><Relationship Id="rId4" Type="http://schemas.openxmlformats.org/officeDocument/2006/relationships/image" Target="../media/image-13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png"/><Relationship Id="rId2" Type="http://schemas.openxmlformats.org/officeDocument/2006/relationships/image" Target="../media/image-15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6-1.png"/><Relationship Id="rId2" Type="http://schemas.openxmlformats.org/officeDocument/2006/relationships/image" Target="../media/image-16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7-1.png"/><Relationship Id="rId2" Type="http://schemas.openxmlformats.org/officeDocument/2006/relationships/image" Target="../media/image-17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png"/><Relationship Id="rId2" Type="http://schemas.openxmlformats.org/officeDocument/2006/relationships/image" Target="../media/image-18-2.png"/><Relationship Id="rId3" Type="http://schemas.openxmlformats.org/officeDocument/2006/relationships/image" Target="../media/image-18-3.png"/><Relationship Id="rId4" Type="http://schemas.openxmlformats.org/officeDocument/2006/relationships/image" Target="../media/image-18-4.png"/><Relationship Id="rId5" Type="http://schemas.openxmlformats.org/officeDocument/2006/relationships/image" Target="../media/image-18-5.png"/><Relationship Id="rId6" Type="http://schemas.openxmlformats.org/officeDocument/2006/relationships/image" Target="../media/image-18-6.png"/><Relationship Id="rId7" Type="http://schemas.openxmlformats.org/officeDocument/2006/relationships/image" Target="../media/image-18-7.png"/><Relationship Id="rId8" Type="http://schemas.openxmlformats.org/officeDocument/2006/relationships/image" Target="../media/image-18-8.png"/><Relationship Id="rId9" Type="http://schemas.openxmlformats.org/officeDocument/2006/relationships/image" Target="../media/image-18-9.png"/><Relationship Id="rId10" Type="http://schemas.openxmlformats.org/officeDocument/2006/relationships/slideLayout" Target="../slideLayouts/slideLayout1.xml"/><Relationship Id="rId11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9-1.png"/><Relationship Id="rId2" Type="http://schemas.openxmlformats.org/officeDocument/2006/relationships/image" Target="../media/image-19-2.png"/><Relationship Id="rId3" Type="http://schemas.openxmlformats.org/officeDocument/2006/relationships/image" Target="../media/image-19-3.png"/><Relationship Id="rId4" Type="http://schemas.openxmlformats.org/officeDocument/2006/relationships/image" Target="../media/image-19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0-1.png"/><Relationship Id="rId2" Type="http://schemas.openxmlformats.org/officeDocument/2006/relationships/image" Target="../media/image-20-2.png"/><Relationship Id="rId3" Type="http://schemas.openxmlformats.org/officeDocument/2006/relationships/slideLayout" Target="../slideLayouts/slideLayout1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1-1.png"/><Relationship Id="rId2" Type="http://schemas.openxmlformats.org/officeDocument/2006/relationships/image" Target="../media/image-21-2.png"/><Relationship Id="rId3" Type="http://schemas.openxmlformats.org/officeDocument/2006/relationships/image" Target="../media/image-21-3.png"/><Relationship Id="rId4" Type="http://schemas.openxmlformats.org/officeDocument/2006/relationships/image" Target="../media/image-21-4.png"/><Relationship Id="rId5" Type="http://schemas.openxmlformats.org/officeDocument/2006/relationships/image" Target="../media/image-21-5.png"/><Relationship Id="rId6" Type="http://schemas.openxmlformats.org/officeDocument/2006/relationships/image" Target="../media/image-21-6.png"/><Relationship Id="rId7" Type="http://schemas.openxmlformats.org/officeDocument/2006/relationships/slideLayout" Target="../slideLayouts/slideLayout1.xml"/><Relationship Id="rId8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2-1.png"/><Relationship Id="rId2" Type="http://schemas.openxmlformats.org/officeDocument/2006/relationships/image" Target="../media/image-22-2.png"/><Relationship Id="rId3" Type="http://schemas.openxmlformats.org/officeDocument/2006/relationships/image" Target="../media/image-22-3.png"/><Relationship Id="rId4" Type="http://schemas.openxmlformats.org/officeDocument/2006/relationships/image" Target="../media/image-22-4.png"/><Relationship Id="rId5" Type="http://schemas.openxmlformats.org/officeDocument/2006/relationships/slideLayout" Target="../slideLayouts/slideLayout1.xml"/><Relationship Id="rId6" Type="http://schemas.openxmlformats.org/officeDocument/2006/relationships/notesSlide" Target="../notesSlides/notesSlide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102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502920"/>
            <a:ext cx="420624" cy="420624"/>
          </a:xfrm>
          <a:prstGeom prst="roundRect">
            <a:avLst>
              <a:gd name="adj" fmla="val 17391"/>
            </a:avLst>
          </a:prstGeom>
          <a:solidFill>
            <a:srgbClr val="8B7CFF"/>
          </a:solidFill>
          <a:ln w="12700">
            <a:solidFill>
              <a:srgbClr val="8B7CFF"/>
            </a:solidFill>
            <a:prstDash val="solid"/>
          </a:ln>
        </p:spPr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594360"/>
            <a:ext cx="237744" cy="237744"/>
          </a:xfrm>
          <a:prstGeom prst="rect">
            <a:avLst/>
          </a:prstGeom>
        </p:spPr>
      </p:pic>
      <p:sp>
        <p:nvSpPr>
          <p:cNvPr id="4" name="Text 1"/>
          <p:cNvSpPr txBox="1"/>
          <p:nvPr/>
        </p:nvSpPr>
        <p:spPr>
          <a:xfrm>
            <a:off x="1097280" y="502920"/>
            <a:ext cx="18288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</a:t>
            </a:r>
            <a:endParaRPr lang="en-US" sz="2000" dirty="0"/>
          </a:p>
        </p:txBody>
      </p:sp>
      <p:sp>
        <p:nvSpPr>
          <p:cNvPr id="5" name="Text 2"/>
          <p:cNvSpPr txBox="1"/>
          <p:nvPr/>
        </p:nvSpPr>
        <p:spPr>
          <a:xfrm>
            <a:off x="548640" y="1691640"/>
            <a:ext cx="5486400" cy="1920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46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사람과 일,</a:t>
            </a:r>
            <a:endParaRPr lang="en-US" sz="4600" dirty="0"/>
          </a:p>
          <a:p>
            <a:pPr indent="0" marL="0">
              <a:lnSpc>
                <a:spcPct val="105000"/>
              </a:lnSpc>
              <a:buNone/>
            </a:pPr>
            <a:r>
              <a:rPr lang="en-US" sz="46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한 앱에서.</a:t>
            </a:r>
            <a:endParaRPr lang="en-US" sz="4600" dirty="0"/>
          </a:p>
        </p:txBody>
      </p:sp>
      <p:sp>
        <p:nvSpPr>
          <p:cNvPr id="6" name="Text 3"/>
          <p:cNvSpPr txBox="1"/>
          <p:nvPr/>
        </p:nvSpPr>
        <p:spPr>
          <a:xfrm>
            <a:off x="548640" y="3749040"/>
            <a:ext cx="53949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C9D2E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근무표 · 출퇴근부터 전자결재 · 급여 · 평가까지.</a:t>
            </a:r>
            <a:endParaRPr lang="en-US" sz="160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C9D2E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매장/프랜차이즈부터 대기업까지, 규모에 맞춰 쓰는</a:t>
            </a:r>
            <a:endParaRPr lang="en-US" sz="160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600" dirty="0">
                <a:solidFill>
                  <a:srgbClr val="C9D2E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AI HR 플랫폼입니다.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548640" y="5166360"/>
            <a:ext cx="3291840" cy="530352"/>
          </a:xfrm>
          <a:prstGeom prst="roundRect">
            <a:avLst>
              <a:gd name="adj" fmla="val 17241"/>
            </a:avLst>
          </a:prstGeom>
          <a:solidFill>
            <a:srgbClr val="8B7CFF"/>
          </a:solidFill>
          <a:ln w="12700">
            <a:solidFill>
              <a:srgbClr val="8B7CFF"/>
            </a:solidFill>
            <a:prstDash val="solid"/>
          </a:ln>
        </p:spPr>
      </p:sp>
      <p:sp>
        <p:nvSpPr>
          <p:cNvPr id="8" name="Text 5"/>
          <p:cNvSpPr txBox="1"/>
          <p:nvPr/>
        </p:nvSpPr>
        <p:spPr>
          <a:xfrm>
            <a:off x="548640" y="5166360"/>
            <a:ext cx="329184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0A1024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데모 체험 · www.vexar.team/demo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6254496" y="1545336"/>
            <a:ext cx="5458968" cy="3453003"/>
          </a:xfrm>
          <a:prstGeom prst="roundRect">
            <a:avLst>
              <a:gd name="adj" fmla="val 3178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10" name="Image 1" descr="shots-ko/medium-work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360" y="1600200"/>
            <a:ext cx="5349240" cy="3343275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6309360" y="5138928"/>
            <a:ext cx="53492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100" dirty="0">
                <a:solidFill>
                  <a:srgbClr val="9AA4BD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 컴퍼니 · 데모 회사의 업무 화면</a:t>
            </a:r>
            <a:endParaRPr lang="en-US" sz="11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지금의 모습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인사 업무가 여러 도구에 흩어져 있습니다</a:t>
            </a:r>
            <a:endParaRPr lang="en-US" sz="30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1143000"/>
            <a:ext cx="11064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엑셀, 단톡방, 종이, 이메일 — 서로 연결되지 않으니 같은 내용을 몇 번씩 옮겨 적습니다.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548640" y="1920240"/>
            <a:ext cx="2057400" cy="2468880"/>
          </a:xfrm>
          <a:prstGeom prst="roundRect">
            <a:avLst>
              <a:gd name="adj" fmla="val 5333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6" name="Shape 4"/>
          <p:cNvSpPr/>
          <p:nvPr/>
        </p:nvSpPr>
        <p:spPr>
          <a:xfrm>
            <a:off x="777240" y="2148840"/>
            <a:ext cx="566928" cy="566928"/>
          </a:xfrm>
          <a:prstGeom prst="ellipse">
            <a:avLst/>
          </a:prstGeom>
          <a:solidFill>
            <a:srgbClr val="8B95A1"/>
          </a:solidFill>
          <a:ln w="12700">
            <a:solidFill>
              <a:srgbClr val="8B95A1"/>
            </a:solidFill>
            <a:prstDash val="solid"/>
          </a:ln>
        </p:spPr>
      </p:sp>
      <p:pic>
        <p:nvPicPr>
          <p:cNvPr id="7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8972" y="2290572"/>
            <a:ext cx="283464" cy="283464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777240" y="2880360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근무표</a:t>
            </a:r>
            <a:endParaRPr lang="en-US" sz="1800" dirty="0"/>
          </a:p>
        </p:txBody>
      </p:sp>
      <p:sp>
        <p:nvSpPr>
          <p:cNvPr id="9" name="Text 6"/>
          <p:cNvSpPr txBox="1"/>
          <p:nvPr/>
        </p:nvSpPr>
        <p:spPr>
          <a:xfrm>
            <a:off x="777240" y="3310128"/>
            <a:ext cx="164592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엑셀로 짜서 단톡방에 캡처로 공유</a:t>
            </a:r>
            <a:endParaRPr lang="en-US" sz="1350" dirty="0"/>
          </a:p>
        </p:txBody>
      </p:sp>
      <p:sp>
        <p:nvSpPr>
          <p:cNvPr id="10" name="Shape 7"/>
          <p:cNvSpPr/>
          <p:nvPr/>
        </p:nvSpPr>
        <p:spPr>
          <a:xfrm>
            <a:off x="2834640" y="1920240"/>
            <a:ext cx="2057400" cy="2468880"/>
          </a:xfrm>
          <a:prstGeom prst="roundRect">
            <a:avLst>
              <a:gd name="adj" fmla="val 5333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11" name="Shape 8"/>
          <p:cNvSpPr/>
          <p:nvPr/>
        </p:nvSpPr>
        <p:spPr>
          <a:xfrm>
            <a:off x="3063240" y="2148840"/>
            <a:ext cx="566928" cy="566928"/>
          </a:xfrm>
          <a:prstGeom prst="ellipse">
            <a:avLst/>
          </a:prstGeom>
          <a:solidFill>
            <a:srgbClr val="8B95A1"/>
          </a:solidFill>
          <a:ln w="12700">
            <a:solidFill>
              <a:srgbClr val="8B95A1"/>
            </a:solidFill>
            <a:prstDash val="solid"/>
          </a:ln>
        </p:spPr>
      </p:sp>
      <p:pic>
        <p:nvPicPr>
          <p:cNvPr id="12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4972" y="2290572"/>
            <a:ext cx="283464" cy="283464"/>
          </a:xfrm>
          <a:prstGeom prst="rect">
            <a:avLst/>
          </a:prstGeom>
        </p:spPr>
      </p:pic>
      <p:sp>
        <p:nvSpPr>
          <p:cNvPr id="13" name="Text 9"/>
          <p:cNvSpPr txBox="1"/>
          <p:nvPr/>
        </p:nvSpPr>
        <p:spPr>
          <a:xfrm>
            <a:off x="3063240" y="2880360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출퇴근</a:t>
            </a:r>
            <a:endParaRPr lang="en-US" sz="1800" dirty="0"/>
          </a:p>
        </p:txBody>
      </p:sp>
      <p:sp>
        <p:nvSpPr>
          <p:cNvPr id="14" name="Text 10"/>
          <p:cNvSpPr txBox="1"/>
          <p:nvPr/>
        </p:nvSpPr>
        <p:spPr>
          <a:xfrm>
            <a:off x="3063240" y="3310128"/>
            <a:ext cx="164592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종이 출근부나 별도 단말기</a:t>
            </a:r>
            <a:endParaRPr lang="en-US" sz="1350" dirty="0"/>
          </a:p>
        </p:txBody>
      </p:sp>
      <p:sp>
        <p:nvSpPr>
          <p:cNvPr id="15" name="Shape 11"/>
          <p:cNvSpPr/>
          <p:nvPr/>
        </p:nvSpPr>
        <p:spPr>
          <a:xfrm>
            <a:off x="5120640" y="1920240"/>
            <a:ext cx="2057400" cy="2468880"/>
          </a:xfrm>
          <a:prstGeom prst="roundRect">
            <a:avLst>
              <a:gd name="adj" fmla="val 5333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16" name="Shape 12"/>
          <p:cNvSpPr/>
          <p:nvPr/>
        </p:nvSpPr>
        <p:spPr>
          <a:xfrm>
            <a:off x="5349240" y="2148840"/>
            <a:ext cx="566928" cy="566928"/>
          </a:xfrm>
          <a:prstGeom prst="ellipse">
            <a:avLst/>
          </a:prstGeom>
          <a:solidFill>
            <a:srgbClr val="8B95A1"/>
          </a:solidFill>
          <a:ln w="12700">
            <a:solidFill>
              <a:srgbClr val="8B95A1"/>
            </a:solidFill>
            <a:prstDash val="solid"/>
          </a:ln>
        </p:spPr>
      </p:sp>
      <p:pic>
        <p:nvPicPr>
          <p:cNvPr id="17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90972" y="2290572"/>
            <a:ext cx="283464" cy="283464"/>
          </a:xfrm>
          <a:prstGeom prst="rect">
            <a:avLst/>
          </a:prstGeom>
        </p:spPr>
      </p:pic>
      <p:sp>
        <p:nvSpPr>
          <p:cNvPr id="18" name="Text 13"/>
          <p:cNvSpPr txBox="1"/>
          <p:nvPr/>
        </p:nvSpPr>
        <p:spPr>
          <a:xfrm>
            <a:off x="5349240" y="2880360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휴가</a:t>
            </a:r>
            <a:endParaRPr lang="en-US" sz="1800" dirty="0"/>
          </a:p>
        </p:txBody>
      </p:sp>
      <p:sp>
        <p:nvSpPr>
          <p:cNvPr id="19" name="Text 14"/>
          <p:cNvSpPr txBox="1"/>
          <p:nvPr/>
        </p:nvSpPr>
        <p:spPr>
          <a:xfrm>
            <a:off x="5349240" y="3310128"/>
            <a:ext cx="164592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메신저로 요청하고 남은 연차는 따로 계산</a:t>
            </a:r>
            <a:endParaRPr lang="en-US" sz="1350" dirty="0"/>
          </a:p>
        </p:txBody>
      </p:sp>
      <p:sp>
        <p:nvSpPr>
          <p:cNvPr id="20" name="Shape 15"/>
          <p:cNvSpPr/>
          <p:nvPr/>
        </p:nvSpPr>
        <p:spPr>
          <a:xfrm>
            <a:off x="7406640" y="1920240"/>
            <a:ext cx="2057400" cy="2468880"/>
          </a:xfrm>
          <a:prstGeom prst="roundRect">
            <a:avLst>
              <a:gd name="adj" fmla="val 5333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21" name="Shape 16"/>
          <p:cNvSpPr/>
          <p:nvPr/>
        </p:nvSpPr>
        <p:spPr>
          <a:xfrm>
            <a:off x="7635240" y="2148840"/>
            <a:ext cx="566928" cy="566928"/>
          </a:xfrm>
          <a:prstGeom prst="ellipse">
            <a:avLst/>
          </a:prstGeom>
          <a:solidFill>
            <a:srgbClr val="8B95A1"/>
          </a:solidFill>
          <a:ln w="12700">
            <a:solidFill>
              <a:srgbClr val="8B95A1"/>
            </a:solidFill>
            <a:prstDash val="solid"/>
          </a:ln>
        </p:spPr>
      </p:sp>
      <p:pic>
        <p:nvPicPr>
          <p:cNvPr id="22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6972" y="2290572"/>
            <a:ext cx="283464" cy="283464"/>
          </a:xfrm>
          <a:prstGeom prst="rect">
            <a:avLst/>
          </a:prstGeom>
        </p:spPr>
      </p:pic>
      <p:sp>
        <p:nvSpPr>
          <p:cNvPr id="23" name="Text 17"/>
          <p:cNvSpPr txBox="1"/>
          <p:nvPr/>
        </p:nvSpPr>
        <p:spPr>
          <a:xfrm>
            <a:off x="7635240" y="2880360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결재</a:t>
            </a:r>
            <a:endParaRPr lang="en-US" sz="1800" dirty="0"/>
          </a:p>
        </p:txBody>
      </p:sp>
      <p:sp>
        <p:nvSpPr>
          <p:cNvPr id="24" name="Text 18"/>
          <p:cNvSpPr txBox="1"/>
          <p:nvPr/>
        </p:nvSpPr>
        <p:spPr>
          <a:xfrm>
            <a:off x="7635240" y="3310128"/>
            <a:ext cx="164592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종이 기안과 이메일 회신</a:t>
            </a:r>
            <a:endParaRPr lang="en-US" sz="1350" dirty="0"/>
          </a:p>
        </p:txBody>
      </p:sp>
      <p:sp>
        <p:nvSpPr>
          <p:cNvPr id="25" name="Shape 19"/>
          <p:cNvSpPr/>
          <p:nvPr/>
        </p:nvSpPr>
        <p:spPr>
          <a:xfrm>
            <a:off x="9692640" y="1920240"/>
            <a:ext cx="2057400" cy="2468880"/>
          </a:xfrm>
          <a:prstGeom prst="roundRect">
            <a:avLst>
              <a:gd name="adj" fmla="val 5333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26" name="Shape 20"/>
          <p:cNvSpPr/>
          <p:nvPr/>
        </p:nvSpPr>
        <p:spPr>
          <a:xfrm>
            <a:off x="9921240" y="2148840"/>
            <a:ext cx="566928" cy="566928"/>
          </a:xfrm>
          <a:prstGeom prst="ellipse">
            <a:avLst/>
          </a:prstGeom>
          <a:solidFill>
            <a:srgbClr val="8B95A1"/>
          </a:solidFill>
          <a:ln w="12700">
            <a:solidFill>
              <a:srgbClr val="8B95A1"/>
            </a:solidFill>
            <a:prstDash val="solid"/>
          </a:ln>
        </p:spPr>
      </p:sp>
      <p:pic>
        <p:nvPicPr>
          <p:cNvPr id="27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62972" y="2290572"/>
            <a:ext cx="283464" cy="283464"/>
          </a:xfrm>
          <a:prstGeom prst="rect">
            <a:avLst/>
          </a:prstGeom>
        </p:spPr>
      </p:pic>
      <p:sp>
        <p:nvSpPr>
          <p:cNvPr id="28" name="Text 21"/>
          <p:cNvSpPr txBox="1"/>
          <p:nvPr/>
        </p:nvSpPr>
        <p:spPr>
          <a:xfrm>
            <a:off x="9921240" y="2880360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급여</a:t>
            </a:r>
            <a:endParaRPr lang="en-US" sz="1800" dirty="0"/>
          </a:p>
        </p:txBody>
      </p:sp>
      <p:sp>
        <p:nvSpPr>
          <p:cNvPr id="29" name="Text 22"/>
          <p:cNvSpPr txBox="1"/>
          <p:nvPr/>
        </p:nvSpPr>
        <p:spPr>
          <a:xfrm>
            <a:off x="9921240" y="3310128"/>
            <a:ext cx="164592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근태와 정산 내역을 모아 다시 계산</a:t>
            </a:r>
            <a:endParaRPr lang="en-US" sz="1350" dirty="0"/>
          </a:p>
        </p:txBody>
      </p:sp>
      <p:sp>
        <p:nvSpPr>
          <p:cNvPr id="30" name="Shape 23"/>
          <p:cNvSpPr/>
          <p:nvPr/>
        </p:nvSpPr>
        <p:spPr>
          <a:xfrm>
            <a:off x="548640" y="4754880"/>
            <a:ext cx="11064240" cy="1234440"/>
          </a:xfrm>
          <a:prstGeom prst="roundRect">
            <a:avLst>
              <a:gd name="adj" fmla="val 8889"/>
            </a:avLst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sp>
        <p:nvSpPr>
          <p:cNvPr id="31" name="Shape 24"/>
          <p:cNvSpPr/>
          <p:nvPr/>
        </p:nvSpPr>
        <p:spPr>
          <a:xfrm>
            <a:off x="822960" y="5020056"/>
            <a:ext cx="694944" cy="694944"/>
          </a:xfrm>
          <a:prstGeom prst="ellipse">
            <a:avLst/>
          </a:prstGeom>
          <a:solidFill>
            <a:srgbClr val="8B7CFF"/>
          </a:solidFill>
          <a:ln w="12700">
            <a:solidFill>
              <a:srgbClr val="8B7CFF"/>
            </a:solidFill>
            <a:prstDash val="solid"/>
          </a:ln>
        </p:spPr>
      </p:sp>
      <p:pic>
        <p:nvPicPr>
          <p:cNvPr id="32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6696" y="5193792"/>
            <a:ext cx="347472" cy="347472"/>
          </a:xfrm>
          <a:prstGeom prst="rect">
            <a:avLst/>
          </a:prstGeom>
        </p:spPr>
      </p:pic>
      <p:sp>
        <p:nvSpPr>
          <p:cNvPr id="33" name="Text 25"/>
          <p:cNvSpPr txBox="1"/>
          <p:nvPr/>
        </p:nvSpPr>
        <p:spPr>
          <a:xfrm>
            <a:off x="1783080" y="4800600"/>
            <a:ext cx="9601200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5000"/>
              </a:lnSpc>
              <a:buNone/>
            </a:pPr>
            <a:r>
              <a:rPr lang="en-US" sz="16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Vexar는 이것을 한곳에 모읍니다.  </a:t>
            </a:r>
            <a:pPr indent="0" marL="0">
              <a:lnSpc>
                <a:spcPct val="115000"/>
              </a:lnSpc>
              <a:buNone/>
            </a:pPr>
            <a:r>
              <a:rPr lang="en-US" sz="1600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하나의 근무표, 하나의 출퇴근 기록, 하나의 휴가 달력, 하나의 결재함 — 대표, 관리자, 직원이 같은 데이터를 봅니다.</a:t>
            </a:r>
            <a:endParaRPr lang="en-US" sz="1600" dirty="0"/>
          </a:p>
        </p:txBody>
      </p:sp>
      <p:sp>
        <p:nvSpPr>
          <p:cNvPr id="34" name="Text 26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2</a:t>
            </a:r>
            <a:endParaRPr lang="en-US" sz="1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 한 앱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구성원부터 급여까지, 탭 몇 개로</a:t>
            </a:r>
            <a:endParaRPr lang="en-US" sz="30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1143000"/>
            <a:ext cx="11064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탭마다 실제로 동작하는 모듈입니다. 권한에 따라 각자 볼 수 있는 것만 보입니다.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493776" y="1773936"/>
            <a:ext cx="6144768" cy="3881628"/>
          </a:xfrm>
          <a:prstGeom prst="roundRect">
            <a:avLst>
              <a:gd name="adj" fmla="val 2827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6" name="Image 0" descr="shots-ko/medium-today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1828800"/>
            <a:ext cx="6035040" cy="3771900"/>
          </a:xfrm>
          <a:prstGeom prst="rect">
            <a:avLst/>
          </a:prstGeom>
        </p:spPr>
      </p:pic>
      <p:sp>
        <p:nvSpPr>
          <p:cNvPr id="7" name="Text 4"/>
          <p:cNvSpPr txBox="1"/>
          <p:nvPr/>
        </p:nvSpPr>
        <p:spPr>
          <a:xfrm>
            <a:off x="548640" y="5760720"/>
            <a:ext cx="6035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중소기업 데모(Vexar 컴퍼니)의 ‘오늘’ 화면</a:t>
            </a:r>
            <a:endParaRPr lang="en-US" sz="1100" dirty="0"/>
          </a:p>
        </p:txBody>
      </p:sp>
      <p:sp>
        <p:nvSpPr>
          <p:cNvPr id="8" name="Shape 5"/>
          <p:cNvSpPr/>
          <p:nvPr/>
        </p:nvSpPr>
        <p:spPr>
          <a:xfrm>
            <a:off x="7040880" y="1783080"/>
            <a:ext cx="475488" cy="475488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9752" y="1901952"/>
            <a:ext cx="237744" cy="237744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7680960" y="1746504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오늘</a:t>
            </a:r>
            <a:endParaRPr lang="en-US" sz="1500" dirty="0"/>
          </a:p>
        </p:txBody>
      </p:sp>
      <p:sp>
        <p:nvSpPr>
          <p:cNvPr id="11" name="Text 7"/>
          <p:cNvSpPr txBox="1"/>
          <p:nvPr/>
        </p:nvSpPr>
        <p:spPr>
          <a:xfrm>
            <a:off x="7680960" y="2029968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출근, 남은 연차, 결재 대기, 이번 분기 내 목표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7040880" y="2478024"/>
            <a:ext cx="475488" cy="475488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13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9752" y="2596896"/>
            <a:ext cx="237744" cy="237744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7680960" y="2441448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조직</a:t>
            </a:r>
            <a:endParaRPr lang="en-US" sz="1500" dirty="0"/>
          </a:p>
        </p:txBody>
      </p:sp>
      <p:sp>
        <p:nvSpPr>
          <p:cNvPr id="15" name="Text 10"/>
          <p:cNvSpPr txBox="1"/>
          <p:nvPr/>
        </p:nvSpPr>
        <p:spPr>
          <a:xfrm>
            <a:off x="7680960" y="2724912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조직도와 구성원 정보, 발령 이력</a:t>
            </a:r>
            <a:endParaRPr lang="en-US" sz="1250" dirty="0"/>
          </a:p>
        </p:txBody>
      </p:sp>
      <p:sp>
        <p:nvSpPr>
          <p:cNvPr id="16" name="Shape 11"/>
          <p:cNvSpPr/>
          <p:nvPr/>
        </p:nvSpPr>
        <p:spPr>
          <a:xfrm>
            <a:off x="7040880" y="3172968"/>
            <a:ext cx="475488" cy="475488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17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9752" y="3291840"/>
            <a:ext cx="237744" cy="237744"/>
          </a:xfrm>
          <a:prstGeom prst="rect">
            <a:avLst/>
          </a:prstGeom>
        </p:spPr>
      </p:pic>
      <p:sp>
        <p:nvSpPr>
          <p:cNvPr id="18" name="Text 12"/>
          <p:cNvSpPr txBox="1"/>
          <p:nvPr/>
        </p:nvSpPr>
        <p:spPr>
          <a:xfrm>
            <a:off x="7680960" y="3136392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근태 · 휴가</a:t>
            </a:r>
            <a:endParaRPr lang="en-US" sz="1500" dirty="0"/>
          </a:p>
        </p:txBody>
      </p:sp>
      <p:sp>
        <p:nvSpPr>
          <p:cNvPr id="19" name="Text 13"/>
          <p:cNvSpPr txBox="1"/>
          <p:nvPr/>
        </p:nvSpPr>
        <p:spPr>
          <a:xfrm>
            <a:off x="7680960" y="3419856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출퇴근 기록과 CSV, 연차 잔여 자동 계산</a:t>
            </a:r>
            <a:endParaRPr lang="en-US" sz="1250" dirty="0"/>
          </a:p>
        </p:txBody>
      </p:sp>
      <p:sp>
        <p:nvSpPr>
          <p:cNvPr id="20" name="Shape 14"/>
          <p:cNvSpPr/>
          <p:nvPr/>
        </p:nvSpPr>
        <p:spPr>
          <a:xfrm>
            <a:off x="7040880" y="3867912"/>
            <a:ext cx="475488" cy="475488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21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59752" y="3986784"/>
            <a:ext cx="237744" cy="237744"/>
          </a:xfrm>
          <a:prstGeom prst="rect">
            <a:avLst/>
          </a:prstGeom>
        </p:spPr>
      </p:pic>
      <p:sp>
        <p:nvSpPr>
          <p:cNvPr id="22" name="Text 15"/>
          <p:cNvSpPr txBox="1"/>
          <p:nvPr/>
        </p:nvSpPr>
        <p:spPr>
          <a:xfrm>
            <a:off x="7680960" y="3831336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업무</a:t>
            </a:r>
            <a:endParaRPr lang="en-US" sz="1500" dirty="0"/>
          </a:p>
        </p:txBody>
      </p:sp>
      <p:sp>
        <p:nvSpPr>
          <p:cNvPr id="23" name="Text 16"/>
          <p:cNvSpPr txBox="1"/>
          <p:nvPr/>
        </p:nvSpPr>
        <p:spPr>
          <a:xfrm>
            <a:off x="7680960" y="4114800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전자결재, 목표, 원온원, 평가, 비용 정산, 급여</a:t>
            </a:r>
            <a:endParaRPr lang="en-US" sz="1250" dirty="0"/>
          </a:p>
        </p:txBody>
      </p:sp>
      <p:sp>
        <p:nvSpPr>
          <p:cNvPr id="24" name="Shape 17"/>
          <p:cNvSpPr/>
          <p:nvPr/>
        </p:nvSpPr>
        <p:spPr>
          <a:xfrm>
            <a:off x="7040880" y="4562856"/>
            <a:ext cx="475488" cy="475488"/>
          </a:xfrm>
          <a:prstGeom prst="ellipse">
            <a:avLst/>
          </a:prstGeom>
          <a:solidFill>
            <a:srgbClr val="8B7CFF"/>
          </a:solidFill>
          <a:ln w="12700">
            <a:solidFill>
              <a:srgbClr val="8B7CFF"/>
            </a:solidFill>
            <a:prstDash val="solid"/>
          </a:ln>
        </p:spPr>
      </p:sp>
      <p:pic>
        <p:nvPicPr>
          <p:cNvPr id="25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9752" y="4681728"/>
            <a:ext cx="237744" cy="237744"/>
          </a:xfrm>
          <a:prstGeom prst="rect">
            <a:avLst/>
          </a:prstGeom>
        </p:spPr>
      </p:pic>
      <p:sp>
        <p:nvSpPr>
          <p:cNvPr id="26" name="Text 18"/>
          <p:cNvSpPr txBox="1"/>
          <p:nvPr/>
        </p:nvSpPr>
        <p:spPr>
          <a:xfrm>
            <a:off x="7680960" y="4526280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AI</a:t>
            </a:r>
            <a:endParaRPr lang="en-US" sz="1500" dirty="0"/>
          </a:p>
        </p:txBody>
      </p:sp>
      <p:sp>
        <p:nvSpPr>
          <p:cNvPr id="27" name="Text 19"/>
          <p:cNvSpPr txBox="1"/>
          <p:nvPr/>
        </p:nvSpPr>
        <p:spPr>
          <a:xfrm>
            <a:off x="7680960" y="4809744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물어보면 답하고 해당 화면으로 안내</a:t>
            </a:r>
            <a:endParaRPr lang="en-US" sz="1250" dirty="0"/>
          </a:p>
        </p:txBody>
      </p:sp>
      <p:sp>
        <p:nvSpPr>
          <p:cNvPr id="28" name="Shape 20"/>
          <p:cNvSpPr/>
          <p:nvPr/>
        </p:nvSpPr>
        <p:spPr>
          <a:xfrm>
            <a:off x="7040880" y="5257800"/>
            <a:ext cx="475488" cy="475488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29" name="Image 6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59752" y="5376672"/>
            <a:ext cx="237744" cy="237744"/>
          </a:xfrm>
          <a:prstGeom prst="rect">
            <a:avLst/>
          </a:prstGeom>
        </p:spPr>
      </p:pic>
      <p:sp>
        <p:nvSpPr>
          <p:cNvPr id="30" name="Text 21"/>
          <p:cNvSpPr txBox="1"/>
          <p:nvPr/>
        </p:nvSpPr>
        <p:spPr>
          <a:xfrm>
            <a:off x="7680960" y="5221224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더보기</a:t>
            </a:r>
            <a:endParaRPr lang="en-US" sz="1500" dirty="0"/>
          </a:p>
        </p:txBody>
      </p:sp>
      <p:sp>
        <p:nvSpPr>
          <p:cNvPr id="31" name="Text 22"/>
          <p:cNvSpPr txBox="1"/>
          <p:nvPr/>
        </p:nvSpPr>
        <p:spPr>
          <a:xfrm>
            <a:off x="7680960" y="5504688"/>
            <a:ext cx="4023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관리자 대시보드, 회사 설정, 초대, 연동</a:t>
            </a:r>
            <a:endParaRPr lang="en-US" sz="1250" dirty="0"/>
          </a:p>
        </p:txBody>
      </p:sp>
      <p:sp>
        <p:nvSpPr>
          <p:cNvPr id="32" name="Text 23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3</a:t>
            </a:r>
            <a:endParaRPr lang="en-US" sz="10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회사 규모에 맞춰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규모를 고르면 앱이 맞춰집니다</a:t>
            </a:r>
            <a:endParaRPr lang="en-US" sz="30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1143000"/>
            <a:ext cx="11064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회사를 만들 때 인원 수로 규모를 추천하고, 대표는 회사 설정에서 언제든 바꿀 수 있습니다. 규모를 바꿔도 데이터는 지워지지 않습니다.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548640" y="1874520"/>
            <a:ext cx="3520440" cy="4343400"/>
          </a:xfrm>
          <a:prstGeom prst="roundRect">
            <a:avLst>
              <a:gd name="adj" fmla="val 363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822960" y="2103120"/>
            <a:ext cx="603504" cy="603504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7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73836" y="2253996"/>
            <a:ext cx="301752" cy="301752"/>
          </a:xfrm>
          <a:prstGeom prst="rect">
            <a:avLst/>
          </a:prstGeom>
        </p:spPr>
      </p:pic>
      <p:sp>
        <p:nvSpPr>
          <p:cNvPr id="8" name="Text 5"/>
          <p:cNvSpPr txBox="1"/>
          <p:nvPr/>
        </p:nvSpPr>
        <p:spPr>
          <a:xfrm>
            <a:off x="1572768" y="2075688"/>
            <a:ext cx="23774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매장/프랜차이즈</a:t>
            </a:r>
            <a:endParaRPr lang="en-US" sz="2100" dirty="0"/>
          </a:p>
        </p:txBody>
      </p:sp>
      <p:sp>
        <p:nvSpPr>
          <p:cNvPr id="9" name="Text 6"/>
          <p:cNvSpPr txBox="1"/>
          <p:nvPr/>
        </p:nvSpPr>
        <p:spPr>
          <a:xfrm>
            <a:off x="1572768" y="2432304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C6E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30명 미만</a:t>
            </a:r>
            <a:endParaRPr lang="en-US" sz="1250" dirty="0"/>
          </a:p>
        </p:txBody>
      </p:sp>
      <p:sp>
        <p:nvSpPr>
          <p:cNvPr id="10" name="Text 7"/>
          <p:cNvSpPr txBox="1"/>
          <p:nvPr/>
        </p:nvSpPr>
        <p:spPr>
          <a:xfrm>
            <a:off x="822960" y="2880360"/>
            <a:ext cx="30175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근무표로 일하는 카페 · 매장</a:t>
            </a:r>
            <a:endParaRPr lang="en-US" sz="1250" dirty="0"/>
          </a:p>
        </p:txBody>
      </p:sp>
      <p:sp>
        <p:nvSpPr>
          <p:cNvPr id="11" name="Text 8"/>
          <p:cNvSpPr txBox="1"/>
          <p:nvPr/>
        </p:nvSpPr>
        <p:spPr>
          <a:xfrm>
            <a:off x="822960" y="3520440"/>
            <a:ext cx="3063240" cy="205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매장별 주간 근무표</a:t>
            </a:r>
            <a:endParaRPr lang="en-US" sz="135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매장 출퇴근 · 타임시트</a:t>
            </a:r>
            <a:endParaRPr lang="en-US" sz="135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오픈 · 마감 체크리스트</a:t>
            </a:r>
            <a:endParaRPr lang="en-US" sz="135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인수인계 · 근무 교대</a:t>
            </a:r>
            <a:endParaRPr lang="en-US" sz="135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인건비 계산 · 휴가</a:t>
            </a:r>
            <a:endParaRPr lang="en-US" sz="1350" dirty="0"/>
          </a:p>
        </p:txBody>
      </p:sp>
      <p:sp>
        <p:nvSpPr>
          <p:cNvPr id="12" name="Shape 9"/>
          <p:cNvSpPr/>
          <p:nvPr/>
        </p:nvSpPr>
        <p:spPr>
          <a:xfrm>
            <a:off x="822960" y="5641848"/>
            <a:ext cx="2971800" cy="365760"/>
          </a:xfrm>
          <a:prstGeom prst="roundRect">
            <a:avLst>
              <a:gd name="adj" fmla="val 20000"/>
            </a:avLst>
          </a:prstGeom>
          <a:solidFill>
            <a:srgbClr val="E8EDF8"/>
          </a:solidFill>
          <a:ln w="12700">
            <a:solidFill>
              <a:srgbClr val="E8EDF8"/>
            </a:solidFill>
            <a:prstDash val="solid"/>
          </a:ln>
        </p:spPr>
      </p:sp>
      <p:sp>
        <p:nvSpPr>
          <p:cNvPr id="13" name="Text 10"/>
          <p:cNvSpPr txBox="1"/>
          <p:nvPr/>
        </p:nvSpPr>
        <p:spPr>
          <a:xfrm>
            <a:off x="822960" y="5641848"/>
            <a:ext cx="2971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152C6E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데모 · Vexar 카페 · 매장 2곳 · 12명</a:t>
            </a:r>
            <a:endParaRPr lang="en-US" sz="1150" dirty="0"/>
          </a:p>
        </p:txBody>
      </p:sp>
      <p:sp>
        <p:nvSpPr>
          <p:cNvPr id="14" name="Shape 11"/>
          <p:cNvSpPr/>
          <p:nvPr/>
        </p:nvSpPr>
        <p:spPr>
          <a:xfrm>
            <a:off x="4297680" y="1874520"/>
            <a:ext cx="3520440" cy="4343400"/>
          </a:xfrm>
          <a:prstGeom prst="roundRect">
            <a:avLst>
              <a:gd name="adj" fmla="val 363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4572000" y="2103120"/>
            <a:ext cx="603504" cy="603504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16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2876" y="2253996"/>
            <a:ext cx="301752" cy="301752"/>
          </a:xfrm>
          <a:prstGeom prst="rect">
            <a:avLst/>
          </a:prstGeom>
        </p:spPr>
      </p:pic>
      <p:sp>
        <p:nvSpPr>
          <p:cNvPr id="17" name="Text 13"/>
          <p:cNvSpPr txBox="1"/>
          <p:nvPr/>
        </p:nvSpPr>
        <p:spPr>
          <a:xfrm>
            <a:off x="5321808" y="2075688"/>
            <a:ext cx="23774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중소기업</a:t>
            </a:r>
            <a:endParaRPr lang="en-US" sz="2100" dirty="0"/>
          </a:p>
        </p:txBody>
      </p:sp>
      <p:sp>
        <p:nvSpPr>
          <p:cNvPr id="18" name="Text 14"/>
          <p:cNvSpPr txBox="1"/>
          <p:nvPr/>
        </p:nvSpPr>
        <p:spPr>
          <a:xfrm>
            <a:off x="5321808" y="2432304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C6E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30 – 100명</a:t>
            </a:r>
            <a:endParaRPr lang="en-US" sz="1250" dirty="0"/>
          </a:p>
        </p:txBody>
      </p:sp>
      <p:sp>
        <p:nvSpPr>
          <p:cNvPr id="19" name="Text 15"/>
          <p:cNvSpPr txBox="1"/>
          <p:nvPr/>
        </p:nvSpPr>
        <p:spPr>
          <a:xfrm>
            <a:off x="4572000" y="2880360"/>
            <a:ext cx="30175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인사 담당자 한 명이 전부 챙기는 회사</a:t>
            </a:r>
            <a:endParaRPr lang="en-US" sz="1250" dirty="0"/>
          </a:p>
        </p:txBody>
      </p:sp>
      <p:sp>
        <p:nvSpPr>
          <p:cNvPr id="20" name="Text 16"/>
          <p:cNvSpPr txBox="1"/>
          <p:nvPr/>
        </p:nvSpPr>
        <p:spPr>
          <a:xfrm>
            <a:off x="4572000" y="3520440"/>
            <a:ext cx="3063240" cy="205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전자결재 · 비용 정산</a:t>
            </a:r>
            <a:endParaRPr lang="en-US" sz="135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급여 · 명세서</a:t>
            </a:r>
            <a:endParaRPr lang="en-US" sz="135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목표(OKR) · 원온원 · 평가</a:t>
            </a:r>
            <a:endParaRPr lang="en-US" sz="135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인사 인사이트 · 대시보드</a:t>
            </a:r>
            <a:endParaRPr lang="en-US" sz="135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증명서 발급 · Slack 연동</a:t>
            </a:r>
            <a:endParaRPr lang="en-US" sz="1350" dirty="0"/>
          </a:p>
        </p:txBody>
      </p:sp>
      <p:sp>
        <p:nvSpPr>
          <p:cNvPr id="21" name="Shape 17"/>
          <p:cNvSpPr/>
          <p:nvPr/>
        </p:nvSpPr>
        <p:spPr>
          <a:xfrm>
            <a:off x="4572000" y="5641848"/>
            <a:ext cx="2971800" cy="365760"/>
          </a:xfrm>
          <a:prstGeom prst="roundRect">
            <a:avLst>
              <a:gd name="adj" fmla="val 20000"/>
            </a:avLst>
          </a:prstGeom>
          <a:solidFill>
            <a:srgbClr val="E8EDF8"/>
          </a:solidFill>
          <a:ln w="12700">
            <a:solidFill>
              <a:srgbClr val="E8EDF8"/>
            </a:solidFill>
            <a:prstDash val="solid"/>
          </a:ln>
        </p:spPr>
      </p:sp>
      <p:sp>
        <p:nvSpPr>
          <p:cNvPr id="22" name="Text 18"/>
          <p:cNvSpPr txBox="1"/>
          <p:nvPr/>
        </p:nvSpPr>
        <p:spPr>
          <a:xfrm>
            <a:off x="4572000" y="5641848"/>
            <a:ext cx="2971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152C6E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데모 · Vexar 컴퍼니 · 14명 · 팀 5개</a:t>
            </a:r>
            <a:endParaRPr lang="en-US" sz="1150" dirty="0"/>
          </a:p>
        </p:txBody>
      </p:sp>
      <p:sp>
        <p:nvSpPr>
          <p:cNvPr id="23" name="Shape 19"/>
          <p:cNvSpPr/>
          <p:nvPr/>
        </p:nvSpPr>
        <p:spPr>
          <a:xfrm>
            <a:off x="8046720" y="1874520"/>
            <a:ext cx="3520440" cy="4343400"/>
          </a:xfrm>
          <a:prstGeom prst="roundRect">
            <a:avLst>
              <a:gd name="adj" fmla="val 363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sp>
        <p:nvSpPr>
          <p:cNvPr id="24" name="Shape 20"/>
          <p:cNvSpPr/>
          <p:nvPr/>
        </p:nvSpPr>
        <p:spPr>
          <a:xfrm>
            <a:off x="8321040" y="2103120"/>
            <a:ext cx="603504" cy="603504"/>
          </a:xfrm>
          <a:prstGeom prst="ellipse">
            <a:avLst/>
          </a:prstGeom>
          <a:solidFill>
            <a:srgbClr val="8B7CFF"/>
          </a:solidFill>
          <a:ln w="12700">
            <a:solidFill>
              <a:srgbClr val="8B7CFF"/>
            </a:solidFill>
            <a:prstDash val="solid"/>
          </a:ln>
        </p:spPr>
      </p:sp>
      <p:pic>
        <p:nvPicPr>
          <p:cNvPr id="25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1916" y="2253996"/>
            <a:ext cx="301752" cy="301752"/>
          </a:xfrm>
          <a:prstGeom prst="rect">
            <a:avLst/>
          </a:prstGeom>
        </p:spPr>
      </p:pic>
      <p:sp>
        <p:nvSpPr>
          <p:cNvPr id="26" name="Text 21"/>
          <p:cNvSpPr txBox="1"/>
          <p:nvPr/>
        </p:nvSpPr>
        <p:spPr>
          <a:xfrm>
            <a:off x="9070848" y="2075688"/>
            <a:ext cx="237744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1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대기업</a:t>
            </a:r>
            <a:endParaRPr lang="en-US" sz="2100" dirty="0"/>
          </a:p>
        </p:txBody>
      </p:sp>
      <p:sp>
        <p:nvSpPr>
          <p:cNvPr id="27" name="Text 22"/>
          <p:cNvSpPr txBox="1"/>
          <p:nvPr/>
        </p:nvSpPr>
        <p:spPr>
          <a:xfrm>
            <a:off x="9070848" y="2432304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52C6E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100명 초과</a:t>
            </a:r>
            <a:endParaRPr lang="en-US" sz="1250" dirty="0"/>
          </a:p>
        </p:txBody>
      </p:sp>
      <p:sp>
        <p:nvSpPr>
          <p:cNvPr id="28" name="Text 23"/>
          <p:cNvSpPr txBox="1"/>
          <p:nvPr/>
        </p:nvSpPr>
        <p:spPr>
          <a:xfrm>
            <a:off x="8321040" y="2880360"/>
            <a:ext cx="30175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본사 · 지사, 여러 본부를 가진 조직</a:t>
            </a:r>
            <a:endParaRPr lang="en-US" sz="1250" dirty="0"/>
          </a:p>
        </p:txBody>
      </p:sp>
      <p:sp>
        <p:nvSpPr>
          <p:cNvPr id="29" name="Text 24"/>
          <p:cNvSpPr txBox="1"/>
          <p:nvPr/>
        </p:nvSpPr>
        <p:spPr>
          <a:xfrm>
            <a:off x="8321040" y="3520440"/>
            <a:ext cx="3063240" cy="2057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중소기업 기능 전체 +</a:t>
            </a:r>
            <a:endParaRPr lang="en-US" sz="135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조직도 · 시점별 조직도</a:t>
            </a:r>
            <a:endParaRPr lang="en-US" sz="135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상세 인사 정보 · 채용 · 온보딩</a:t>
            </a:r>
            <a:endParaRPr lang="en-US" sz="135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평가 캘리브레이션 · 인사 분석</a:t>
            </a:r>
            <a:endParaRPr lang="en-US" sz="135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휴가 정책 · 연차 촉진 · AI 에이전트</a:t>
            </a:r>
            <a:endParaRPr lang="en-US" sz="1350" dirty="0"/>
          </a:p>
        </p:txBody>
      </p:sp>
      <p:sp>
        <p:nvSpPr>
          <p:cNvPr id="30" name="Shape 25"/>
          <p:cNvSpPr/>
          <p:nvPr/>
        </p:nvSpPr>
        <p:spPr>
          <a:xfrm>
            <a:off x="8321040" y="5641848"/>
            <a:ext cx="2971800" cy="365760"/>
          </a:xfrm>
          <a:prstGeom prst="roundRect">
            <a:avLst>
              <a:gd name="adj" fmla="val 20000"/>
            </a:avLst>
          </a:prstGeom>
          <a:solidFill>
            <a:srgbClr val="E8EDF8"/>
          </a:solidFill>
          <a:ln w="12700">
            <a:solidFill>
              <a:srgbClr val="E8EDF8"/>
            </a:solidFill>
            <a:prstDash val="solid"/>
          </a:ln>
        </p:spPr>
      </p:sp>
      <p:sp>
        <p:nvSpPr>
          <p:cNvPr id="31" name="Text 26"/>
          <p:cNvSpPr txBox="1"/>
          <p:nvPr/>
        </p:nvSpPr>
        <p:spPr>
          <a:xfrm>
            <a:off x="8321040" y="5641848"/>
            <a:ext cx="2971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152C6E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데모 · Vexar 그룹 · 122명 · 팀 17개</a:t>
            </a:r>
            <a:endParaRPr lang="en-US" sz="1150" dirty="0"/>
          </a:p>
        </p:txBody>
      </p:sp>
      <p:sp>
        <p:nvSpPr>
          <p:cNvPr id="32" name="Text 27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4</a:t>
            </a:r>
            <a:endParaRPr lang="en-US" sz="10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02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822960" y="2148840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spc="2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Part 1 · 매장/프랜차이즈</a:t>
            </a:r>
            <a:endParaRPr lang="en-US" sz="1500" dirty="0"/>
          </a:p>
        </p:txBody>
      </p:sp>
      <p:sp>
        <p:nvSpPr>
          <p:cNvPr id="3" name="Text 1"/>
          <p:cNvSpPr txBox="1"/>
          <p:nvPr/>
        </p:nvSpPr>
        <p:spPr>
          <a:xfrm>
            <a:off x="822960" y="2606040"/>
            <a:ext cx="10515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근무표부터 인건비까지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822960" y="3840480"/>
            <a:ext cx="9875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rgbClr val="C9D2E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매장 2곳, 12명이 일하는 데모 카페(Vexar 카페)로 보여 드립니다. 결재 · 평가처럼 작은 매장에 필요 없는 메뉴는 아예 보이지 않습니다.</a:t>
            </a:r>
            <a:endParaRPr lang="en-US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매장/프랜차이즈 · 스케줄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한 주 근무표를 몇 분 만에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493776" y="1362456"/>
            <a:ext cx="7333488" cy="4624578"/>
          </a:xfrm>
          <a:prstGeom prst="roundRect">
            <a:avLst>
              <a:gd name="adj" fmla="val 2373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5" name="Image 0" descr="shots-ko/small-schedul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1417320"/>
            <a:ext cx="7223760" cy="4514850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8138160" y="1508760"/>
            <a:ext cx="3520440" cy="4572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4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주간 근무표.  </a:t>
            </a:r>
            <a:pPr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매장별 · 사람별 한 주를 한 화면에. 빈칸을 눌러 추가하고 끌어서 옮깁니다.</a:t>
            </a:r>
            <a:endParaRPr lang="en-US" sz="140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4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초안 → 게시.  </a:t>
            </a:r>
            <a:pPr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게시하기 전까지 직원에게는 보이지 않습니다.</a:t>
            </a:r>
            <a:endParaRPr lang="en-US" sz="140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4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지난주 복사.  </a:t>
            </a:r>
            <a:pPr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잘 짠 주를 그대로 초안으로 가져옵니다.</a:t>
            </a:r>
            <a:endParaRPr lang="en-US" sz="140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4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빈 근무.  </a:t>
            </a:r>
            <a:pPr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담당자 없는 근무를 올리면 직원이 신청합니다.</a:t>
            </a:r>
            <a:endParaRPr lang="en-US" sz="140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4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미리 알림.  </a:t>
            </a:r>
            <a:pPr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직원별 근무 가능 시간과 겹치는 근무를 알려 줍니다.</a:t>
            </a:r>
            <a:endParaRPr lang="en-US" sz="1400" dirty="0"/>
          </a:p>
        </p:txBody>
      </p:sp>
      <p:sp>
        <p:nvSpPr>
          <p:cNvPr id="7" name="Text 4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6</a:t>
            </a:r>
            <a:endParaRPr lang="en-US" sz="1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매장/프랜차이즈 · 휴대폰에서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직원은 휴대폰으로 하루를 시작합니다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640080" y="1280160"/>
            <a:ext cx="2423160" cy="5031076"/>
          </a:xfrm>
          <a:prstGeom prst="roundRect">
            <a:avLst>
              <a:gd name="adj" fmla="val 10566"/>
            </a:avLst>
          </a:prstGeom>
          <a:solidFill>
            <a:srgbClr val="0A1024"/>
          </a:solidFill>
          <a:ln w="12700">
            <a:solidFill>
              <a:srgbClr val="0A1024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5" name="Image 0" descr="shots-ko/small-today-phon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31520" y="1371600"/>
            <a:ext cx="2240280" cy="4848196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3337560" y="1280160"/>
            <a:ext cx="2423160" cy="5031076"/>
          </a:xfrm>
          <a:prstGeom prst="roundRect">
            <a:avLst>
              <a:gd name="adj" fmla="val 10566"/>
            </a:avLst>
          </a:prstGeom>
          <a:solidFill>
            <a:srgbClr val="0A1024"/>
          </a:solidFill>
          <a:ln w="12700">
            <a:solidFill>
              <a:srgbClr val="0A1024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7" name="Image 1" descr="shots-ko/small-schedule-phon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29000" y="1371600"/>
            <a:ext cx="2240280" cy="4848196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6263640" y="1463040"/>
            <a:ext cx="530352" cy="530352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6228" y="1595628"/>
            <a:ext cx="265176" cy="265176"/>
          </a:xfrm>
          <a:prstGeom prst="rect">
            <a:avLst/>
          </a:prstGeom>
        </p:spPr>
      </p:pic>
      <p:sp>
        <p:nvSpPr>
          <p:cNvPr id="10" name="Text 5"/>
          <p:cNvSpPr txBox="1"/>
          <p:nvPr/>
        </p:nvSpPr>
        <p:spPr>
          <a:xfrm>
            <a:off x="6976872" y="1444752"/>
            <a:ext cx="47548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매장 출퇴근</a:t>
            </a:r>
            <a:endParaRPr lang="en-US" sz="1600" dirty="0"/>
          </a:p>
        </p:txBody>
      </p:sp>
      <p:sp>
        <p:nvSpPr>
          <p:cNvPr id="11" name="Text 6"/>
          <p:cNvSpPr txBox="1"/>
          <p:nvPr/>
        </p:nvSpPr>
        <p:spPr>
          <a:xfrm>
            <a:off x="6976872" y="1792224"/>
            <a:ext cx="47548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매장을 골라 한 번에 출근. 매장 위치를 정해 두면 반경 밖에서는 찍히지 않고, 근무표 대비 지각이 표시됩니다.</a:t>
            </a:r>
            <a:endParaRPr lang="en-US" sz="1300" dirty="0"/>
          </a:p>
        </p:txBody>
      </p:sp>
      <p:sp>
        <p:nvSpPr>
          <p:cNvPr id="12" name="Shape 7"/>
          <p:cNvSpPr/>
          <p:nvPr/>
        </p:nvSpPr>
        <p:spPr>
          <a:xfrm>
            <a:off x="6263640" y="2651760"/>
            <a:ext cx="530352" cy="530352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13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6228" y="2784348"/>
            <a:ext cx="265176" cy="265176"/>
          </a:xfrm>
          <a:prstGeom prst="rect">
            <a:avLst/>
          </a:prstGeom>
        </p:spPr>
      </p:pic>
      <p:sp>
        <p:nvSpPr>
          <p:cNvPr id="14" name="Text 8"/>
          <p:cNvSpPr txBox="1"/>
          <p:nvPr/>
        </p:nvSpPr>
        <p:spPr>
          <a:xfrm>
            <a:off x="6976872" y="2633472"/>
            <a:ext cx="47548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내 근무와 주간 근무표</a:t>
            </a:r>
            <a:endParaRPr lang="en-US" sz="1600" dirty="0"/>
          </a:p>
        </p:txBody>
      </p:sp>
      <p:sp>
        <p:nvSpPr>
          <p:cNvPr id="15" name="Text 9"/>
          <p:cNvSpPr txBox="1"/>
          <p:nvPr/>
        </p:nvSpPr>
        <p:spPr>
          <a:xfrm>
            <a:off x="6976872" y="2980944"/>
            <a:ext cx="47548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요일별로 누가 언제 일하는지 한눈에 봅니다.</a:t>
            </a:r>
            <a:endParaRPr lang="en-US" sz="1300" dirty="0"/>
          </a:p>
        </p:txBody>
      </p:sp>
      <p:sp>
        <p:nvSpPr>
          <p:cNvPr id="16" name="Shape 10"/>
          <p:cNvSpPr/>
          <p:nvPr/>
        </p:nvSpPr>
        <p:spPr>
          <a:xfrm>
            <a:off x="6263640" y="3840480"/>
            <a:ext cx="530352" cy="530352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17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6228" y="3973068"/>
            <a:ext cx="265176" cy="265176"/>
          </a:xfrm>
          <a:prstGeom prst="rect">
            <a:avLst/>
          </a:prstGeom>
        </p:spPr>
      </p:pic>
      <p:sp>
        <p:nvSpPr>
          <p:cNvPr id="18" name="Text 11"/>
          <p:cNvSpPr txBox="1"/>
          <p:nvPr/>
        </p:nvSpPr>
        <p:spPr>
          <a:xfrm>
            <a:off x="6976872" y="3822192"/>
            <a:ext cx="47548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근무 교대 · 빈 근무 신청</a:t>
            </a:r>
            <a:endParaRPr lang="en-US" sz="1600" dirty="0"/>
          </a:p>
        </p:txBody>
      </p:sp>
      <p:sp>
        <p:nvSpPr>
          <p:cNvPr id="19" name="Text 12"/>
          <p:cNvSpPr txBox="1"/>
          <p:nvPr/>
        </p:nvSpPr>
        <p:spPr>
          <a:xfrm>
            <a:off x="6976872" y="4169664"/>
            <a:ext cx="47548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못 나오는 근무는 동료에게 넘기고, 빈 근무는 신청합니다. 점장이 승인하면 근무표가 바뀝니다.</a:t>
            </a:r>
            <a:endParaRPr lang="en-US" sz="1300" dirty="0"/>
          </a:p>
        </p:txBody>
      </p:sp>
      <p:sp>
        <p:nvSpPr>
          <p:cNvPr id="20" name="Shape 13"/>
          <p:cNvSpPr/>
          <p:nvPr/>
        </p:nvSpPr>
        <p:spPr>
          <a:xfrm>
            <a:off x="6263640" y="5029200"/>
            <a:ext cx="530352" cy="530352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21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96228" y="5161788"/>
            <a:ext cx="265176" cy="265176"/>
          </a:xfrm>
          <a:prstGeom prst="rect">
            <a:avLst/>
          </a:prstGeom>
        </p:spPr>
      </p:pic>
      <p:sp>
        <p:nvSpPr>
          <p:cNvPr id="22" name="Text 14"/>
          <p:cNvSpPr txBox="1"/>
          <p:nvPr/>
        </p:nvSpPr>
        <p:spPr>
          <a:xfrm>
            <a:off x="6976872" y="5010912"/>
            <a:ext cx="475488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휴가</a:t>
            </a:r>
            <a:endParaRPr lang="en-US" sz="1600" dirty="0"/>
          </a:p>
        </p:txBody>
      </p:sp>
      <p:sp>
        <p:nvSpPr>
          <p:cNvPr id="23" name="Text 15"/>
          <p:cNvSpPr txBox="1"/>
          <p:nvPr/>
        </p:nvSpPr>
        <p:spPr>
          <a:xfrm>
            <a:off x="6976872" y="5358384"/>
            <a:ext cx="475488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점장이 자기 매장 직원의 휴가를 승인하고, 승인된 날의 근무는 빈 근무로 바뀝니다.</a:t>
            </a:r>
            <a:endParaRPr lang="en-US" sz="1300" dirty="0"/>
          </a:p>
        </p:txBody>
      </p:sp>
      <p:sp>
        <p:nvSpPr>
          <p:cNvPr id="24" name="Text 16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7</a:t>
            </a:r>
            <a:endParaRPr lang="en-US" sz="1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매장/프랜차이즈 · 할 일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오픈 · 마감을 매일 같은 기준으로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4700016" y="1362456"/>
            <a:ext cx="6967728" cy="4395978"/>
          </a:xfrm>
          <a:prstGeom prst="roundRect">
            <a:avLst>
              <a:gd name="adj" fmla="val 249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5" name="Image 0" descr="shots-ko/small-task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754880" y="1417320"/>
            <a:ext cx="6858000" cy="4286250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548640" y="1508760"/>
            <a:ext cx="3931920" cy="4572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4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체크리스트 템플릿.  </a:t>
            </a:r>
            <a:pPr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오픈 · 마감 등 매장별 할 일이 매일 자동으로 생깁니다.</a:t>
            </a:r>
            <a:endParaRPr lang="en-US" sz="140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4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사진 인증.  </a:t>
            </a:r>
            <a:pPr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사진이 필요한 항목은 사진 없이 체크할 수 없습니다.</a:t>
            </a:r>
            <a:endParaRPr lang="en-US" sz="140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4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점장 검수.  </a:t>
            </a:r>
            <a:pPr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끝난 체크리스트를 리더가 확인합니다.</a:t>
            </a:r>
            <a:endParaRPr lang="en-US" sz="140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4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추적 중.  </a:t>
            </a:r>
            <a:pPr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끝나지 않은 일은 이어서 챙깁니다.</a:t>
            </a:r>
            <a:endParaRPr lang="en-US" sz="140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4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인수인계.  </a:t>
            </a:r>
            <a:pPr indent="0" marL="0">
              <a:lnSpc>
                <a:spcPct val="110000"/>
              </a:lnSpc>
              <a:buNone/>
            </a:pPr>
            <a:r>
              <a:rPr lang="en-US" sz="14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다음 근무자에게 메모를 남기고, ‘확인했어요’로 누가 읽었는지 봅니다.</a:t>
            </a:r>
            <a:endParaRPr lang="en-US" sz="1400" dirty="0"/>
          </a:p>
        </p:txBody>
      </p:sp>
      <p:sp>
        <p:nvSpPr>
          <p:cNvPr id="7" name="Text 4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8</a:t>
            </a:r>
            <a:endParaRPr lang="en-US" sz="1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매장/프랜차이즈 · 타임시트 · 인건비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이번 주 인건비를 원 단위로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493776" y="1362456"/>
            <a:ext cx="6693408" cy="4224528"/>
          </a:xfrm>
          <a:prstGeom prst="roundRect">
            <a:avLst>
              <a:gd name="adj" fmla="val 2597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5" name="Image 0" descr="shots-ko/small-labor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1417320"/>
            <a:ext cx="6583680" cy="4114800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7498080" y="1463040"/>
            <a:ext cx="530352" cy="530352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7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0668" y="1595628"/>
            <a:ext cx="265176" cy="265176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8211312" y="1444752"/>
            <a:ext cx="3657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시급 × 시간</a:t>
            </a:r>
            <a:endParaRPr lang="en-US" sz="1600" dirty="0"/>
          </a:p>
        </p:txBody>
      </p:sp>
      <p:sp>
        <p:nvSpPr>
          <p:cNvPr id="9" name="Text 5"/>
          <p:cNvSpPr txBox="1"/>
          <p:nvPr/>
        </p:nvSpPr>
        <p:spPr>
          <a:xfrm>
            <a:off x="8211312" y="1792224"/>
            <a:ext cx="3657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근무표 기준(예상) 또는 실제 출퇴근 기준, 매장별 · 사람별로 계산합니다.</a:t>
            </a:r>
            <a:endParaRPr lang="en-US" sz="1250" dirty="0"/>
          </a:p>
        </p:txBody>
      </p:sp>
      <p:sp>
        <p:nvSpPr>
          <p:cNvPr id="10" name="Shape 6"/>
          <p:cNvSpPr/>
          <p:nvPr/>
        </p:nvSpPr>
        <p:spPr>
          <a:xfrm>
            <a:off x="7498080" y="2633472"/>
            <a:ext cx="530352" cy="530352"/>
          </a:xfrm>
          <a:prstGeom prst="ellipse">
            <a:avLst/>
          </a:prstGeom>
          <a:solidFill>
            <a:srgbClr val="8B7CFF"/>
          </a:solidFill>
          <a:ln w="12700">
            <a:solidFill>
              <a:srgbClr val="8B7CFF"/>
            </a:solidFill>
            <a:prstDash val="solid"/>
          </a:ln>
        </p:spPr>
      </p:sp>
      <p:pic>
        <p:nvPicPr>
          <p:cNvPr id="11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0668" y="2766060"/>
            <a:ext cx="265176" cy="265176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8211312" y="2615184"/>
            <a:ext cx="3657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연장 가산 50% · 주휴수당</a:t>
            </a:r>
            <a:endParaRPr lang="en-US" sz="1600" dirty="0"/>
          </a:p>
        </p:txBody>
      </p:sp>
      <p:sp>
        <p:nvSpPr>
          <p:cNvPr id="13" name="Text 8"/>
          <p:cNvSpPr txBox="1"/>
          <p:nvPr/>
        </p:nvSpPr>
        <p:spPr>
          <a:xfrm>
            <a:off x="8211312" y="2962656"/>
            <a:ext cx="3657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하루 8시간 · 주 40시간 초과분 가산(상시 5인 이상), 주 15시간 이상 근무한 주의 주휴수당.</a:t>
            </a:r>
            <a:endParaRPr lang="en-US" sz="1250" dirty="0"/>
          </a:p>
        </p:txBody>
      </p:sp>
      <p:sp>
        <p:nvSpPr>
          <p:cNvPr id="14" name="Shape 9"/>
          <p:cNvSpPr/>
          <p:nvPr/>
        </p:nvSpPr>
        <p:spPr>
          <a:xfrm>
            <a:off x="7498080" y="3803904"/>
            <a:ext cx="530352" cy="530352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15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30668" y="3936492"/>
            <a:ext cx="265176" cy="265176"/>
          </a:xfrm>
          <a:prstGeom prst="rect">
            <a:avLst/>
          </a:prstGeom>
        </p:spPr>
      </p:pic>
      <p:sp>
        <p:nvSpPr>
          <p:cNvPr id="16" name="Text 10"/>
          <p:cNvSpPr txBox="1"/>
          <p:nvPr/>
        </p:nvSpPr>
        <p:spPr>
          <a:xfrm>
            <a:off x="8211312" y="3785616"/>
            <a:ext cx="3657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최저임금 경고</a:t>
            </a:r>
            <a:endParaRPr lang="en-US" sz="1600" dirty="0"/>
          </a:p>
        </p:txBody>
      </p:sp>
      <p:sp>
        <p:nvSpPr>
          <p:cNvPr id="17" name="Text 11"/>
          <p:cNvSpPr txBox="1"/>
          <p:nvPr/>
        </p:nvSpPr>
        <p:spPr>
          <a:xfrm>
            <a:off x="8211312" y="4133088"/>
            <a:ext cx="3657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2026년 최저임금(10,320원)보다 낮은 시급, 시급이 빠진 직원을 알려 줍니다.</a:t>
            </a:r>
            <a:endParaRPr lang="en-US" sz="1250" dirty="0"/>
          </a:p>
        </p:txBody>
      </p:sp>
      <p:sp>
        <p:nvSpPr>
          <p:cNvPr id="18" name="Shape 12"/>
          <p:cNvSpPr/>
          <p:nvPr/>
        </p:nvSpPr>
        <p:spPr>
          <a:xfrm>
            <a:off x="7498080" y="4974336"/>
            <a:ext cx="530352" cy="530352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19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0668" y="5106924"/>
            <a:ext cx="265176" cy="265176"/>
          </a:xfrm>
          <a:prstGeom prst="rect">
            <a:avLst/>
          </a:prstGeom>
        </p:spPr>
      </p:pic>
      <p:sp>
        <p:nvSpPr>
          <p:cNvPr id="20" name="Text 13"/>
          <p:cNvSpPr txBox="1"/>
          <p:nvPr/>
        </p:nvSpPr>
        <p:spPr>
          <a:xfrm>
            <a:off x="8211312" y="4956048"/>
            <a:ext cx="36576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야간 · 휴일 가산, CSV</a:t>
            </a:r>
            <a:endParaRPr lang="en-US" sz="1600" dirty="0"/>
          </a:p>
        </p:txBody>
      </p:sp>
      <p:sp>
        <p:nvSpPr>
          <p:cNvPr id="21" name="Text 14"/>
          <p:cNvSpPr txBox="1"/>
          <p:nvPr/>
        </p:nvSpPr>
        <p:spPr>
          <a:xfrm>
            <a:off x="8211312" y="5303520"/>
            <a:ext cx="36576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야간(22–06시) · 휴일 가산은 옵션으로 켭니다. 타임시트와 인건비는 CSV로 내려받습니다.</a:t>
            </a:r>
            <a:endParaRPr lang="en-US" sz="1250" dirty="0"/>
          </a:p>
        </p:txBody>
      </p:sp>
      <p:sp>
        <p:nvSpPr>
          <p:cNvPr id="22" name="Text 15"/>
          <p:cNvSpPr txBox="1"/>
          <p:nvPr/>
        </p:nvSpPr>
        <p:spPr>
          <a:xfrm>
            <a:off x="548640" y="5715000"/>
            <a:ext cx="6583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00" i="1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Vexar는 시간과 비용을 정리해 드립니다. 실제 급여 지급 전에는 노무사와 확인하세요.</a:t>
            </a:r>
            <a:endParaRPr lang="en-US" sz="1100" dirty="0"/>
          </a:p>
        </p:txBody>
      </p:sp>
      <p:sp>
        <p:nvSpPr>
          <p:cNvPr id="23" name="Text 16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9</a:t>
            </a:r>
            <a:endParaRPr lang="en-US" sz="10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02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822960" y="2148840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spc="2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Part 2 · 중소기업</a:t>
            </a:r>
            <a:endParaRPr lang="en-US" sz="1500" dirty="0"/>
          </a:p>
        </p:txBody>
      </p:sp>
      <p:sp>
        <p:nvSpPr>
          <p:cNvPr id="3" name="Text 1"/>
          <p:cNvSpPr txBox="1"/>
          <p:nvPr/>
        </p:nvSpPr>
        <p:spPr>
          <a:xfrm>
            <a:off x="822960" y="2606040"/>
            <a:ext cx="10515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결재, 급여, 성과를 한곳에서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822960" y="3840480"/>
            <a:ext cx="9875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rgbClr val="C9D2E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구성원 14명, 팀 5개의 데모 회사(Vexar 컴퍼니)로 보여 드립니다. 결재선은 조직도에서 자동으로 짜입니다.</a:t>
            </a:r>
            <a:endParaRPr lang="en-US"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중소기업 · 전자결재 · 비용 정산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결재선이 조직도를 따라 자동으로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493776" y="1362456"/>
            <a:ext cx="5550408" cy="3510153"/>
          </a:xfrm>
          <a:prstGeom prst="roundRect">
            <a:avLst>
              <a:gd name="adj" fmla="val 312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5" name="Image 0" descr="shots-ko/medium-approval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1417320"/>
            <a:ext cx="5440680" cy="3400425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6163056" y="1362456"/>
            <a:ext cx="5550408" cy="3510153"/>
          </a:xfrm>
          <a:prstGeom prst="roundRect">
            <a:avLst>
              <a:gd name="adj" fmla="val 312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7" name="Image 1" descr="shots-ko/medium-expenses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7920" y="1417320"/>
            <a:ext cx="5440680" cy="3400425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548640" y="4983480"/>
            <a:ext cx="530352" cy="530352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9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228" y="5116068"/>
            <a:ext cx="265176" cy="265176"/>
          </a:xfrm>
          <a:prstGeom prst="rect">
            <a:avLst/>
          </a:prstGeom>
        </p:spPr>
      </p:pic>
      <p:sp>
        <p:nvSpPr>
          <p:cNvPr id="10" name="Text 5"/>
          <p:cNvSpPr txBox="1"/>
          <p:nvPr/>
        </p:nvSpPr>
        <p:spPr>
          <a:xfrm>
            <a:off x="1261872" y="4965192"/>
            <a:ext cx="46634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전자결재</a:t>
            </a:r>
            <a:endParaRPr lang="en-US" sz="1600" dirty="0"/>
          </a:p>
        </p:txBody>
      </p:sp>
      <p:sp>
        <p:nvSpPr>
          <p:cNvPr id="11" name="Text 6"/>
          <p:cNvSpPr txBox="1"/>
          <p:nvPr/>
        </p:nvSpPr>
        <p:spPr>
          <a:xfrm>
            <a:off x="1261872" y="5312664"/>
            <a:ext cx="46634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지출 결의서 · 재택근무 신청 · 일반 기안 등 양식을 회사가 직접 만듭니다. 결재선은 양식마다 직속 상사 → 대표 등으로 자동 구성되고, 승인 · 반려합니다.</a:t>
            </a:r>
            <a:endParaRPr lang="en-US" sz="1300" dirty="0"/>
          </a:p>
        </p:txBody>
      </p:sp>
      <p:sp>
        <p:nvSpPr>
          <p:cNvPr id="12" name="Shape 7"/>
          <p:cNvSpPr/>
          <p:nvPr/>
        </p:nvSpPr>
        <p:spPr>
          <a:xfrm>
            <a:off x="6217920" y="4983480"/>
            <a:ext cx="530352" cy="530352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13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50508" y="5116068"/>
            <a:ext cx="265176" cy="265176"/>
          </a:xfrm>
          <a:prstGeom prst="rect">
            <a:avLst/>
          </a:prstGeom>
        </p:spPr>
      </p:pic>
      <p:sp>
        <p:nvSpPr>
          <p:cNvPr id="14" name="Text 8"/>
          <p:cNvSpPr txBox="1"/>
          <p:nvPr/>
        </p:nvSpPr>
        <p:spPr>
          <a:xfrm>
            <a:off x="6931152" y="4965192"/>
            <a:ext cx="466344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비용 정산</a:t>
            </a:r>
            <a:endParaRPr lang="en-US" sz="1600" dirty="0"/>
          </a:p>
        </p:txBody>
      </p:sp>
      <p:sp>
        <p:nvSpPr>
          <p:cNvPr id="15" name="Text 9"/>
          <p:cNvSpPr txBox="1"/>
          <p:nvPr/>
        </p:nvSpPr>
        <p:spPr>
          <a:xfrm>
            <a:off x="6931152" y="5312664"/>
            <a:ext cx="466344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항목별로 정산서를 작성해 올리면 결재 → 지급까지. 내 정산 · 결재 대기 · 지급 대기로 나눠 봅니다.</a:t>
            </a:r>
            <a:endParaRPr lang="en-US" sz="1300" dirty="0"/>
          </a:p>
        </p:txBody>
      </p:sp>
      <p:sp>
        <p:nvSpPr>
          <p:cNvPr id="16" name="Text 10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11</a:t>
            </a:r>
            <a:endParaRPr lang="en-US" sz="10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중소기업 · 급여 · 관리자 대시보드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급여 명세서와 회사 현황을 한 번에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493776" y="1362456"/>
            <a:ext cx="5550408" cy="3510153"/>
          </a:xfrm>
          <a:prstGeom prst="roundRect">
            <a:avLst>
              <a:gd name="adj" fmla="val 312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5" name="Image 0" descr="shots-ko/medium-payroll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1417320"/>
            <a:ext cx="5440680" cy="3400425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6163056" y="1362456"/>
            <a:ext cx="5550408" cy="3510153"/>
          </a:xfrm>
          <a:prstGeom prst="roundRect">
            <a:avLst>
              <a:gd name="adj" fmla="val 312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7" name="Image 1" descr="shots-ko/medium-dashboar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7920" y="1417320"/>
            <a:ext cx="5440680" cy="3400425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548640" y="4983480"/>
            <a:ext cx="5440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급여  </a:t>
            </a:r>
            <a:pPr indent="0" marL="0">
              <a:lnSpc>
                <a:spcPct val="110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구성원별 급여 조건, 4대보험 · 소득세 · 지방소득세 공제, 월별 계산 → 확정하면 명세서가 각자에게 공개됩니다. 연장근로수당과 승인된 비용 정산도 명세서에 함께 들어갑니다.</a:t>
            </a:r>
            <a:endParaRPr lang="en-US" sz="1300" dirty="0"/>
          </a:p>
        </p:txBody>
      </p:sp>
      <p:sp>
        <p:nvSpPr>
          <p:cNvPr id="9" name="Text 5"/>
          <p:cNvSpPr txBox="1"/>
          <p:nvPr/>
        </p:nvSpPr>
        <p:spPr>
          <a:xfrm>
            <a:off x="6217920" y="4983480"/>
            <a:ext cx="5440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대시보드  </a:t>
            </a:r>
            <a:pPr indent="0" marL="0">
              <a:lnSpc>
                <a:spcPct val="110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재직 인원, 출근율 · 지각, 입사 · 퇴사, 승인 대기 휴가, 연차 사용률. 인사 인사이트에서는 인원 추이 · 이직률 · 근속 비교와 주의 신호까지.</a:t>
            </a:r>
            <a:endParaRPr lang="en-US" sz="1300" dirty="0"/>
          </a:p>
        </p:txBody>
      </p:sp>
      <p:sp>
        <p:nvSpPr>
          <p:cNvPr id="10" name="Text 6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12</a:t>
            </a:r>
            <a:endParaRPr lang="en-US" sz="10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중소기업 · 성과 관리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목표, 평가, 원온원이 같은 곳에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493776" y="1362456"/>
            <a:ext cx="3630168" cy="2825496"/>
          </a:xfrm>
          <a:prstGeom prst="roundRect">
            <a:avLst>
              <a:gd name="adj" fmla="val 3883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5" name="Image 0" descr="shots-ko/medium-objectives-crop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1417320"/>
            <a:ext cx="3520440" cy="2715768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548640" y="4343400"/>
            <a:ext cx="35204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목표(OKR)  </a:t>
            </a:r>
            <a:pPr indent="0" marL="0">
              <a:lnSpc>
                <a:spcPct val="110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회사 → 팀 → 개인으로 이어지는 목표와 핵심 결과, 분기별 진척률과 체크인.</a:t>
            </a:r>
            <a:endParaRPr lang="en-US" sz="1300" dirty="0"/>
          </a:p>
        </p:txBody>
      </p:sp>
      <p:sp>
        <p:nvSpPr>
          <p:cNvPr id="7" name="Shape 4"/>
          <p:cNvSpPr/>
          <p:nvPr/>
        </p:nvSpPr>
        <p:spPr>
          <a:xfrm>
            <a:off x="4242816" y="1362456"/>
            <a:ext cx="3630168" cy="2825496"/>
          </a:xfrm>
          <a:prstGeom prst="roundRect">
            <a:avLst>
              <a:gd name="adj" fmla="val 3883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8" name="Image 1" descr="shots-ko/medium-reviews-crop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7680" y="1417320"/>
            <a:ext cx="3520440" cy="2715768"/>
          </a:xfrm>
          <a:prstGeom prst="rect">
            <a:avLst/>
          </a:prstGeom>
        </p:spPr>
      </p:pic>
      <p:sp>
        <p:nvSpPr>
          <p:cNvPr id="9" name="Text 5"/>
          <p:cNvSpPr txBox="1"/>
          <p:nvPr/>
        </p:nvSpPr>
        <p:spPr>
          <a:xfrm>
            <a:off x="4297680" y="4343400"/>
            <a:ext cx="35204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평가  </a:t>
            </a:r>
            <a:pPr indent="0" marL="0">
              <a:lnSpc>
                <a:spcPct val="110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평가 사이클, 자기 평가 · 관리자 평가. 공유 전까지 대상자에게 보이지 않습니다.</a:t>
            </a:r>
            <a:endParaRPr lang="en-US" sz="1300" dirty="0"/>
          </a:p>
        </p:txBody>
      </p:sp>
      <p:sp>
        <p:nvSpPr>
          <p:cNvPr id="10" name="Shape 6"/>
          <p:cNvSpPr/>
          <p:nvPr/>
        </p:nvSpPr>
        <p:spPr>
          <a:xfrm>
            <a:off x="7991856" y="1362456"/>
            <a:ext cx="3630168" cy="2825496"/>
          </a:xfrm>
          <a:prstGeom prst="roundRect">
            <a:avLst>
              <a:gd name="adj" fmla="val 3883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11" name="Image 2" descr="shots-ko/medium-meetings-crop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6720" y="1417320"/>
            <a:ext cx="3520440" cy="2715768"/>
          </a:xfrm>
          <a:prstGeom prst="rect">
            <a:avLst/>
          </a:prstGeom>
        </p:spPr>
      </p:pic>
      <p:sp>
        <p:nvSpPr>
          <p:cNvPr id="12" name="Text 7"/>
          <p:cNvSpPr txBox="1"/>
          <p:nvPr/>
        </p:nvSpPr>
        <p:spPr>
          <a:xfrm>
            <a:off x="8046720" y="4343400"/>
            <a:ext cx="35204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원온원 · 미팅  </a:t>
            </a:r>
            <a:pPr indent="0" marL="0">
              <a:lnSpc>
                <a:spcPct val="110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안건, 실행 항목, 공유 노트, 나만 보는 메모. 팀원별 마지막 원온원도 한눈에.</a:t>
            </a:r>
            <a:endParaRPr lang="en-US" sz="1300" dirty="0"/>
          </a:p>
        </p:txBody>
      </p:sp>
      <p:sp>
        <p:nvSpPr>
          <p:cNvPr id="13" name="Shape 8"/>
          <p:cNvSpPr/>
          <p:nvPr/>
        </p:nvSpPr>
        <p:spPr>
          <a:xfrm>
            <a:off x="548640" y="5303520"/>
            <a:ext cx="11064240" cy="777240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14" name="Shape 9"/>
          <p:cNvSpPr/>
          <p:nvPr/>
        </p:nvSpPr>
        <p:spPr>
          <a:xfrm>
            <a:off x="777240" y="5426964"/>
            <a:ext cx="530352" cy="530352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15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9828" y="5559552"/>
            <a:ext cx="265176" cy="265176"/>
          </a:xfrm>
          <a:prstGeom prst="rect">
            <a:avLst/>
          </a:prstGeom>
        </p:spPr>
      </p:pic>
      <p:sp>
        <p:nvSpPr>
          <p:cNvPr id="16" name="Text 10"/>
          <p:cNvSpPr txBox="1"/>
          <p:nvPr/>
        </p:nvSpPr>
        <p:spPr>
          <a:xfrm>
            <a:off x="1508760" y="5303520"/>
            <a:ext cx="9875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증명서 직접 발급  </a:t>
            </a:r>
            <a:pPr indent="0" marL="0">
              <a:buNone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구성원이 재직 · 경력증명서를 직접 신청해 바로 받거나, 회사 설정에 따라 대표 · 인사 승인 후 받습니다.</a:t>
            </a:r>
            <a:endParaRPr lang="en-US" sz="1350" dirty="0"/>
          </a:p>
        </p:txBody>
      </p:sp>
      <p:sp>
        <p:nvSpPr>
          <p:cNvPr id="17" name="Text 11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13</a:t>
            </a:r>
            <a:endParaRPr lang="en-US" sz="10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0A102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822960" y="2148840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spc="2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Part 3 · 대기업</a:t>
            </a:r>
            <a:endParaRPr lang="en-US" sz="1500" dirty="0"/>
          </a:p>
        </p:txBody>
      </p:sp>
      <p:sp>
        <p:nvSpPr>
          <p:cNvPr id="3" name="Text 1"/>
          <p:cNvSpPr txBox="1"/>
          <p:nvPr/>
        </p:nvSpPr>
        <p:spPr>
          <a:xfrm>
            <a:off x="822960" y="2606040"/>
            <a:ext cx="105156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40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100명이 넘어도 한 앱으로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822960" y="3840480"/>
            <a:ext cx="9875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rgbClr val="C9D2E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구성원 122명, 팀 17개의 데모 회사(Vexar 그룹)로 보여 드립니다. 중소기업의 모든 기능에 대기업용 기능이 더해집니다.</a:t>
            </a:r>
            <a:endParaRPr lang="en-US" sz="18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대기업 · 조직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조직도와 그 변화를 기록으로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493776" y="1362456"/>
            <a:ext cx="5550408" cy="3510153"/>
          </a:xfrm>
          <a:prstGeom prst="roundRect">
            <a:avLst>
              <a:gd name="adj" fmla="val 312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5" name="Image 0" descr="shots-ko/large-team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1417320"/>
            <a:ext cx="5440680" cy="3400425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6163056" y="1362456"/>
            <a:ext cx="5550408" cy="3510153"/>
          </a:xfrm>
          <a:prstGeom prst="roundRect">
            <a:avLst>
              <a:gd name="adj" fmla="val 312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7" name="Image 1" descr="shots-ko/large-orghistory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7920" y="1417320"/>
            <a:ext cx="5440680" cy="3400425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548640" y="4983480"/>
            <a:ext cx="5440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조직도  </a:t>
            </a:r>
            <a:pPr indent="0" marL="0">
              <a:lnSpc>
                <a:spcPct val="110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팀 박스를 선으로 잇는 그림 조직도, 하위 팀 펼치기 · 접기, 팀장 ★ 표시. 대표 · 인사에게는 팀별 트렌드 지표(계약 월급 총합, 평균 목표 달성률, 구성원 유지율 등)가 보입니다.</a:t>
            </a:r>
            <a:endParaRPr lang="en-US" sz="1300" dirty="0"/>
          </a:p>
        </p:txBody>
      </p:sp>
      <p:sp>
        <p:nvSpPr>
          <p:cNvPr id="9" name="Text 5"/>
          <p:cNvSpPr txBox="1"/>
          <p:nvPr/>
        </p:nvSpPr>
        <p:spPr>
          <a:xfrm>
            <a:off x="6217920" y="4983480"/>
            <a:ext cx="5440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시점별 조직도  </a:t>
            </a:r>
            <a:pPr indent="0" marL="0">
              <a:lnSpc>
                <a:spcPct val="110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모든 팀 · 소속 변경을 누가 언제 했는지 기록하고, 과거 어느 날의 조직도든 다시 봅니다. 발령과 조직 개편은 날짜를 정해 예약합니다.</a:t>
            </a:r>
            <a:endParaRPr lang="en-US" sz="1300" dirty="0"/>
          </a:p>
        </p:txBody>
      </p:sp>
      <p:sp>
        <p:nvSpPr>
          <p:cNvPr id="10" name="Text 6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15</a:t>
            </a:r>
            <a:endParaRPr lang="en-US" sz="10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대기업 · 채용 · 온보딩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지원자에서 첫 출근까지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493776" y="1362456"/>
            <a:ext cx="5550408" cy="3510153"/>
          </a:xfrm>
          <a:prstGeom prst="roundRect">
            <a:avLst>
              <a:gd name="adj" fmla="val 312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5" name="Image 0" descr="shots-ko/large-recruiting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1417320"/>
            <a:ext cx="5440680" cy="3400425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6163056" y="1362456"/>
            <a:ext cx="5550408" cy="3510153"/>
          </a:xfrm>
          <a:prstGeom prst="roundRect">
            <a:avLst>
              <a:gd name="adj" fmla="val 312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7" name="Image 1" descr="shots-ko/large-onboarding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7920" y="1417320"/>
            <a:ext cx="5440680" cy="3400425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548640" y="4983480"/>
            <a:ext cx="5440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채용  </a:t>
            </a:r>
            <a:pPr indent="0" marL="0">
              <a:lnSpc>
                <a:spcPct val="110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공고와 공개 채용 페이지, 지원 → 서류 검토 → 면접 → 처우 협의 파이프라인, 면접 일정과 면접 평가표. 합격하면 바로 구성원으로 등록합니다.</a:t>
            </a:r>
            <a:endParaRPr lang="en-US" sz="1300" dirty="0"/>
          </a:p>
        </p:txBody>
      </p:sp>
      <p:sp>
        <p:nvSpPr>
          <p:cNvPr id="9" name="Text 5"/>
          <p:cNvSpPr txBox="1"/>
          <p:nvPr/>
        </p:nvSpPr>
        <p:spPr>
          <a:xfrm>
            <a:off x="6217920" y="4983480"/>
            <a:ext cx="5440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온보딩  </a:t>
            </a:r>
            <a:pPr indent="0" marL="0">
              <a:lnSpc>
                <a:spcPct val="110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입사 체크리스트(서류 · 정보 · 할 일, 본인 · 인사 · 매니저별 기한)가 입사와 함께 시작되고, 신규 입사자의 진행률과 지연을 봅니다.</a:t>
            </a:r>
            <a:endParaRPr lang="en-US" sz="1300" dirty="0"/>
          </a:p>
        </p:txBody>
      </p:sp>
      <p:sp>
        <p:nvSpPr>
          <p:cNvPr id="10" name="Text 6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16</a:t>
            </a:r>
            <a:endParaRPr lang="en-US" sz="10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대기업 · 평가 · 인사 분석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공정한 평가, 숫자로 보는 조직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493776" y="1362456"/>
            <a:ext cx="5550408" cy="3510153"/>
          </a:xfrm>
          <a:prstGeom prst="roundRect">
            <a:avLst>
              <a:gd name="adj" fmla="val 312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5" name="Image 0" descr="shots-ko/large-calibration-2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1417320"/>
            <a:ext cx="5440680" cy="3400425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6163056" y="1362456"/>
            <a:ext cx="5550408" cy="3510153"/>
          </a:xfrm>
          <a:prstGeom prst="roundRect">
            <a:avLst>
              <a:gd name="adj" fmla="val 312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7" name="Image 1" descr="shots-ko/large-analytics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7920" y="1417320"/>
            <a:ext cx="5440680" cy="3400425"/>
          </a:xfrm>
          <a:prstGeom prst="rect">
            <a:avLst/>
          </a:prstGeom>
        </p:spPr>
      </p:pic>
      <p:sp>
        <p:nvSpPr>
          <p:cNvPr id="8" name="Text 4"/>
          <p:cNvSpPr txBox="1"/>
          <p:nvPr/>
        </p:nvSpPr>
        <p:spPr>
          <a:xfrm>
            <a:off x="548640" y="4983480"/>
            <a:ext cx="5440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평가 캘리브레이션  </a:t>
            </a:r>
            <a:pPr indent="0" marL="0">
              <a:lnSpc>
                <a:spcPct val="110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평가 항목별 가중치, 등급 분포 가이드, 동료 평가(대상자에게는 익명). 대표 · 인사가 캘리브레이션에서 최종 등급을 정하고, 성과 × 잠재력 9-box로 봅니다.</a:t>
            </a:r>
            <a:endParaRPr lang="en-US" sz="1300" dirty="0"/>
          </a:p>
        </p:txBody>
      </p:sp>
      <p:sp>
        <p:nvSpPr>
          <p:cNvPr id="9" name="Text 5"/>
          <p:cNvSpPr txBox="1"/>
          <p:nvPr/>
        </p:nvSpPr>
        <p:spPr>
          <a:xfrm>
            <a:off x="6217920" y="4983480"/>
            <a:ext cx="54406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3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인사 분석  </a:t>
            </a:r>
            <a:pPr indent="0" marL="0">
              <a:lnSpc>
                <a:spcPct val="110000"/>
              </a:lnSpc>
              <a:buNone/>
            </a:pPr>
            <a:r>
              <a:rPr lang="en-US" sz="13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인원 · 입사 · 퇴사 · 퇴사율 · 평균 근속 · 초과근무 · 연차 사용률, 월별 추이, 조직 · 직군 · 직급 · 근속 · 연령대별 비교와 엑셀. 매니저는 자기 구성원만 봅니다.</a:t>
            </a:r>
            <a:endParaRPr lang="en-US" sz="1300" dirty="0"/>
          </a:p>
        </p:txBody>
      </p:sp>
      <p:sp>
        <p:nvSpPr>
          <p:cNvPr id="10" name="Text 6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17</a:t>
            </a:r>
            <a:endParaRPr lang="en-US" sz="10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대기업 · 인사 운영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큰 조직의 인사 운영도 같은 앱에서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325880"/>
            <a:ext cx="3520440" cy="1417320"/>
          </a:xfrm>
          <a:prstGeom prst="roundRect">
            <a:avLst>
              <a:gd name="adj" fmla="val 7742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49808" y="1508760"/>
            <a:ext cx="457200" cy="457200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4108" y="1623060"/>
            <a:ext cx="228600" cy="228600"/>
          </a:xfrm>
          <a:prstGeom prst="rect">
            <a:avLst/>
          </a:prstGeom>
        </p:spPr>
      </p:pic>
      <p:sp>
        <p:nvSpPr>
          <p:cNvPr id="7" name="Text 4"/>
          <p:cNvSpPr txBox="1"/>
          <p:nvPr/>
        </p:nvSpPr>
        <p:spPr>
          <a:xfrm>
            <a:off x="1325880" y="1508760"/>
            <a:ext cx="2606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상세 인사 정보</a:t>
            </a:r>
            <a:endParaRPr lang="en-US" sz="1500" dirty="0"/>
          </a:p>
        </p:txBody>
      </p:sp>
      <p:sp>
        <p:nvSpPr>
          <p:cNvPr id="8" name="Text 5"/>
          <p:cNvSpPr txBox="1"/>
          <p:nvPr/>
        </p:nvSpPr>
        <p:spPr>
          <a:xfrm>
            <a:off x="749808" y="2057400"/>
            <a:ext cx="31546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1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직위 · 직급 · 직무 · 직군 · 고용 형태 · 근무지, 인사팀만 보는 개인 정보, 조건 검색과 저장된 보기.</a:t>
            </a:r>
            <a:endParaRPr lang="en-US" sz="1150" dirty="0"/>
          </a:p>
        </p:txBody>
      </p:sp>
      <p:sp>
        <p:nvSpPr>
          <p:cNvPr id="9" name="Shape 6"/>
          <p:cNvSpPr/>
          <p:nvPr/>
        </p:nvSpPr>
        <p:spPr>
          <a:xfrm>
            <a:off x="4297680" y="1325880"/>
            <a:ext cx="3520440" cy="1417320"/>
          </a:xfrm>
          <a:prstGeom prst="roundRect">
            <a:avLst>
              <a:gd name="adj" fmla="val 7742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4498848" y="1508760"/>
            <a:ext cx="457200" cy="457200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3148" y="1623060"/>
            <a:ext cx="228600" cy="228600"/>
          </a:xfrm>
          <a:prstGeom prst="rect">
            <a:avLst/>
          </a:prstGeom>
        </p:spPr>
      </p:pic>
      <p:sp>
        <p:nvSpPr>
          <p:cNvPr id="12" name="Text 8"/>
          <p:cNvSpPr txBox="1"/>
          <p:nvPr/>
        </p:nvSpPr>
        <p:spPr>
          <a:xfrm>
            <a:off x="5074920" y="1508760"/>
            <a:ext cx="2606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휴가 정책 · 연차 촉진</a:t>
            </a:r>
            <a:endParaRPr lang="en-US" sz="1500" dirty="0"/>
          </a:p>
        </p:txBody>
      </p:sp>
      <p:sp>
        <p:nvSpPr>
          <p:cNvPr id="13" name="Text 9"/>
          <p:cNvSpPr txBox="1"/>
          <p:nvPr/>
        </p:nvSpPr>
        <p:spPr>
          <a:xfrm>
            <a:off x="4498848" y="2057400"/>
            <a:ext cx="31546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1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입사일 · 회계연도 기준 연차 자동 지급(근로기준법 제60조), 회사 휴가 유형, 제61조 연차 사용 촉진.</a:t>
            </a:r>
            <a:endParaRPr lang="en-US" sz="1150" dirty="0"/>
          </a:p>
        </p:txBody>
      </p:sp>
      <p:sp>
        <p:nvSpPr>
          <p:cNvPr id="14" name="Shape 10"/>
          <p:cNvSpPr/>
          <p:nvPr/>
        </p:nvSpPr>
        <p:spPr>
          <a:xfrm>
            <a:off x="8046720" y="1325880"/>
            <a:ext cx="3520440" cy="1417320"/>
          </a:xfrm>
          <a:prstGeom prst="roundRect">
            <a:avLst>
              <a:gd name="adj" fmla="val 7742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15" name="Shape 11"/>
          <p:cNvSpPr/>
          <p:nvPr/>
        </p:nvSpPr>
        <p:spPr>
          <a:xfrm>
            <a:off x="8247888" y="1508760"/>
            <a:ext cx="457200" cy="457200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1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2188" y="1623060"/>
            <a:ext cx="228600" cy="228600"/>
          </a:xfrm>
          <a:prstGeom prst="rect">
            <a:avLst/>
          </a:prstGeom>
        </p:spPr>
      </p:pic>
      <p:sp>
        <p:nvSpPr>
          <p:cNvPr id="17" name="Text 12"/>
          <p:cNvSpPr txBox="1"/>
          <p:nvPr/>
        </p:nvSpPr>
        <p:spPr>
          <a:xfrm>
            <a:off x="8823960" y="1508760"/>
            <a:ext cx="2606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근무 캘린더</a:t>
            </a:r>
            <a:endParaRPr lang="en-US" sz="1500" dirty="0"/>
          </a:p>
        </p:txBody>
      </p:sp>
      <p:sp>
        <p:nvSpPr>
          <p:cNvPr id="18" name="Text 13"/>
          <p:cNvSpPr txBox="1"/>
          <p:nvPr/>
        </p:nvSpPr>
        <p:spPr>
          <a:xfrm>
            <a:off x="8247888" y="2057400"/>
            <a:ext cx="31546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1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끌어서 사무실 · 재택 · 외근 · 출장 일정을 넣고, 동료 일정을 2주 단위로 봅니다.</a:t>
            </a:r>
            <a:endParaRPr lang="en-US" sz="1150" dirty="0"/>
          </a:p>
        </p:txBody>
      </p:sp>
      <p:sp>
        <p:nvSpPr>
          <p:cNvPr id="19" name="Shape 14"/>
          <p:cNvSpPr/>
          <p:nvPr/>
        </p:nvSpPr>
        <p:spPr>
          <a:xfrm>
            <a:off x="548640" y="2898648"/>
            <a:ext cx="3520440" cy="1417320"/>
          </a:xfrm>
          <a:prstGeom prst="roundRect">
            <a:avLst>
              <a:gd name="adj" fmla="val 7742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20" name="Shape 15"/>
          <p:cNvSpPr/>
          <p:nvPr/>
        </p:nvSpPr>
        <p:spPr>
          <a:xfrm>
            <a:off x="749808" y="3081528"/>
            <a:ext cx="457200" cy="457200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21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108" y="3195828"/>
            <a:ext cx="228600" cy="228600"/>
          </a:xfrm>
          <a:prstGeom prst="rect">
            <a:avLst/>
          </a:prstGeom>
        </p:spPr>
      </p:pic>
      <p:sp>
        <p:nvSpPr>
          <p:cNvPr id="22" name="Text 16"/>
          <p:cNvSpPr txBox="1"/>
          <p:nvPr/>
        </p:nvSpPr>
        <p:spPr>
          <a:xfrm>
            <a:off x="1325880" y="3081528"/>
            <a:ext cx="2606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대량 계약</a:t>
            </a:r>
            <a:endParaRPr lang="en-US" sz="1500" dirty="0"/>
          </a:p>
        </p:txBody>
      </p:sp>
      <p:sp>
        <p:nvSpPr>
          <p:cNvPr id="23" name="Text 17"/>
          <p:cNvSpPr txBox="1"/>
          <p:nvPr/>
        </p:nvSpPr>
        <p:spPr>
          <a:xfrm>
            <a:off x="749808" y="3630168"/>
            <a:ext cx="31546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1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구성원 정보가 채워지는 템플릿, 여러 명에게 한 번에 발송, 손글씨 서명.</a:t>
            </a:r>
            <a:endParaRPr lang="en-US" sz="1150" dirty="0"/>
          </a:p>
        </p:txBody>
      </p:sp>
      <p:sp>
        <p:nvSpPr>
          <p:cNvPr id="24" name="Shape 18"/>
          <p:cNvSpPr/>
          <p:nvPr/>
        </p:nvSpPr>
        <p:spPr>
          <a:xfrm>
            <a:off x="4297680" y="2898648"/>
            <a:ext cx="3520440" cy="1417320"/>
          </a:xfrm>
          <a:prstGeom prst="roundRect">
            <a:avLst>
              <a:gd name="adj" fmla="val 7742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25" name="Shape 19"/>
          <p:cNvSpPr/>
          <p:nvPr/>
        </p:nvSpPr>
        <p:spPr>
          <a:xfrm>
            <a:off x="4498848" y="3081528"/>
            <a:ext cx="457200" cy="457200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26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3148" y="3195828"/>
            <a:ext cx="228600" cy="228600"/>
          </a:xfrm>
          <a:prstGeom prst="rect">
            <a:avLst/>
          </a:prstGeom>
        </p:spPr>
      </p:pic>
      <p:sp>
        <p:nvSpPr>
          <p:cNvPr id="27" name="Text 20"/>
          <p:cNvSpPr txBox="1"/>
          <p:nvPr/>
        </p:nvSpPr>
        <p:spPr>
          <a:xfrm>
            <a:off x="5074920" y="3081528"/>
            <a:ext cx="2606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전자결재 고도화</a:t>
            </a:r>
            <a:endParaRPr lang="en-US" sz="1500" dirty="0"/>
          </a:p>
        </p:txBody>
      </p:sp>
      <p:sp>
        <p:nvSpPr>
          <p:cNvPr id="28" name="Text 21"/>
          <p:cNvSpPr txBox="1"/>
          <p:nvPr/>
        </p:nvSpPr>
        <p:spPr>
          <a:xfrm>
            <a:off x="4498848" y="3630168"/>
            <a:ext cx="31546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1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금액별 결재선, 전결 한도, 참조, PDF · 인쇄, 엑셀(CSV).</a:t>
            </a:r>
            <a:endParaRPr lang="en-US" sz="1150" dirty="0"/>
          </a:p>
        </p:txBody>
      </p:sp>
      <p:sp>
        <p:nvSpPr>
          <p:cNvPr id="29" name="Shape 22"/>
          <p:cNvSpPr/>
          <p:nvPr/>
        </p:nvSpPr>
        <p:spPr>
          <a:xfrm>
            <a:off x="8046720" y="2898648"/>
            <a:ext cx="3520440" cy="1417320"/>
          </a:xfrm>
          <a:prstGeom prst="roundRect">
            <a:avLst>
              <a:gd name="adj" fmla="val 7742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30" name="Shape 23"/>
          <p:cNvSpPr/>
          <p:nvPr/>
        </p:nvSpPr>
        <p:spPr>
          <a:xfrm>
            <a:off x="8247888" y="3081528"/>
            <a:ext cx="457200" cy="457200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31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62188" y="3195828"/>
            <a:ext cx="228600" cy="228600"/>
          </a:xfrm>
          <a:prstGeom prst="rect">
            <a:avLst/>
          </a:prstGeom>
        </p:spPr>
      </p:pic>
      <p:sp>
        <p:nvSpPr>
          <p:cNvPr id="32" name="Text 24"/>
          <p:cNvSpPr txBox="1"/>
          <p:nvPr/>
        </p:nvSpPr>
        <p:spPr>
          <a:xfrm>
            <a:off x="8823960" y="3081528"/>
            <a:ext cx="2606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급여정산 · 연말정산</a:t>
            </a:r>
            <a:endParaRPr lang="en-US" sz="1500" dirty="0"/>
          </a:p>
        </p:txBody>
      </p:sp>
      <p:sp>
        <p:nvSpPr>
          <p:cNvPr id="33" name="Text 25"/>
          <p:cNvSpPr txBox="1"/>
          <p:nvPr/>
        </p:nvSpPr>
        <p:spPr>
          <a:xfrm>
            <a:off x="8247888" y="3630168"/>
            <a:ext cx="31546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1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통상시급, 연장 · 야간 · 휴일수당, 일할 계산, 퇴직금 추정. 연말정산 제출 · 검토 후 급여에 반영.</a:t>
            </a:r>
            <a:endParaRPr lang="en-US" sz="1150" dirty="0"/>
          </a:p>
        </p:txBody>
      </p:sp>
      <p:sp>
        <p:nvSpPr>
          <p:cNvPr id="34" name="Shape 26"/>
          <p:cNvSpPr/>
          <p:nvPr/>
        </p:nvSpPr>
        <p:spPr>
          <a:xfrm>
            <a:off x="548640" y="4471416"/>
            <a:ext cx="3520440" cy="1417320"/>
          </a:xfrm>
          <a:prstGeom prst="roundRect">
            <a:avLst>
              <a:gd name="adj" fmla="val 7742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35" name="Shape 27"/>
          <p:cNvSpPr/>
          <p:nvPr/>
        </p:nvSpPr>
        <p:spPr>
          <a:xfrm>
            <a:off x="749808" y="4654296"/>
            <a:ext cx="457200" cy="457200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36" name="Image 6" descr="preencoded.png">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4108" y="4768596"/>
            <a:ext cx="228600" cy="228600"/>
          </a:xfrm>
          <a:prstGeom prst="rect">
            <a:avLst/>
          </a:prstGeom>
        </p:spPr>
      </p:pic>
      <p:sp>
        <p:nvSpPr>
          <p:cNvPr id="37" name="Text 28"/>
          <p:cNvSpPr txBox="1"/>
          <p:nvPr/>
        </p:nvSpPr>
        <p:spPr>
          <a:xfrm>
            <a:off x="1325880" y="4654296"/>
            <a:ext cx="2606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단체보험</a:t>
            </a:r>
            <a:endParaRPr lang="en-US" sz="1500" dirty="0"/>
          </a:p>
        </p:txBody>
      </p:sp>
      <p:sp>
        <p:nvSpPr>
          <p:cNvPr id="38" name="Text 29"/>
          <p:cNvSpPr txBox="1"/>
          <p:nvPr/>
        </p:nvSpPr>
        <p:spPr>
          <a:xfrm>
            <a:off x="749808" y="5202936"/>
            <a:ext cx="31546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1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입사 · 퇴사를 따라가는 가입 · 해지, 월 보험료, 본인 부담분 급여 공제.</a:t>
            </a:r>
            <a:endParaRPr lang="en-US" sz="1150" dirty="0"/>
          </a:p>
        </p:txBody>
      </p:sp>
      <p:sp>
        <p:nvSpPr>
          <p:cNvPr id="39" name="Shape 30"/>
          <p:cNvSpPr/>
          <p:nvPr/>
        </p:nvSpPr>
        <p:spPr>
          <a:xfrm>
            <a:off x="4297680" y="4471416"/>
            <a:ext cx="3520440" cy="1417320"/>
          </a:xfrm>
          <a:prstGeom prst="roundRect">
            <a:avLst>
              <a:gd name="adj" fmla="val 7742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40" name="Shape 31"/>
          <p:cNvSpPr/>
          <p:nvPr/>
        </p:nvSpPr>
        <p:spPr>
          <a:xfrm>
            <a:off x="4498848" y="4654296"/>
            <a:ext cx="457200" cy="457200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41" name="Image 7" descr="preencoded.png">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13148" y="4768596"/>
            <a:ext cx="228600" cy="228600"/>
          </a:xfrm>
          <a:prstGeom prst="rect">
            <a:avLst/>
          </a:prstGeom>
        </p:spPr>
      </p:pic>
      <p:sp>
        <p:nvSpPr>
          <p:cNvPr id="42" name="Text 32"/>
          <p:cNvSpPr txBox="1"/>
          <p:nvPr/>
        </p:nvSpPr>
        <p:spPr>
          <a:xfrm>
            <a:off x="5074920" y="4654296"/>
            <a:ext cx="2606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칭찬 · 피드백</a:t>
            </a:r>
            <a:endParaRPr lang="en-US" sz="1500" dirty="0"/>
          </a:p>
        </p:txBody>
      </p:sp>
      <p:sp>
        <p:nvSpPr>
          <p:cNvPr id="43" name="Text 33"/>
          <p:cNvSpPr txBox="1"/>
          <p:nvPr/>
        </p:nvSpPr>
        <p:spPr>
          <a:xfrm>
            <a:off x="4498848" y="5202936"/>
            <a:ext cx="31546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1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핵심가치 칭찬 피드, 1:1 피드백과 피드백 요청.</a:t>
            </a:r>
            <a:endParaRPr lang="en-US" sz="1150" dirty="0"/>
          </a:p>
        </p:txBody>
      </p:sp>
      <p:sp>
        <p:nvSpPr>
          <p:cNvPr id="44" name="Shape 34"/>
          <p:cNvSpPr/>
          <p:nvPr/>
        </p:nvSpPr>
        <p:spPr>
          <a:xfrm>
            <a:off x="8046720" y="4471416"/>
            <a:ext cx="3520440" cy="1417320"/>
          </a:xfrm>
          <a:prstGeom prst="roundRect">
            <a:avLst>
              <a:gd name="adj" fmla="val 7742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45" name="Shape 35"/>
          <p:cNvSpPr/>
          <p:nvPr/>
        </p:nvSpPr>
        <p:spPr>
          <a:xfrm>
            <a:off x="8247888" y="4654296"/>
            <a:ext cx="457200" cy="457200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46" name="Image 8" descr="preencoded.png">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62188" y="4768596"/>
            <a:ext cx="228600" cy="228600"/>
          </a:xfrm>
          <a:prstGeom prst="rect">
            <a:avLst/>
          </a:prstGeom>
        </p:spPr>
      </p:pic>
      <p:sp>
        <p:nvSpPr>
          <p:cNvPr id="47" name="Text 36"/>
          <p:cNvSpPr txBox="1"/>
          <p:nvPr/>
        </p:nvSpPr>
        <p:spPr>
          <a:xfrm>
            <a:off x="8823960" y="4654296"/>
            <a:ext cx="2606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설문 · 조직 진단</a:t>
            </a:r>
            <a:endParaRPr lang="en-US" sz="1500" dirty="0"/>
          </a:p>
        </p:txBody>
      </p:sp>
      <p:sp>
        <p:nvSpPr>
          <p:cNvPr id="48" name="Text 37"/>
          <p:cNvSpPr txBox="1"/>
          <p:nvPr/>
        </p:nvSpPr>
        <p:spPr>
          <a:xfrm>
            <a:off x="8247888" y="5202936"/>
            <a:ext cx="3154680" cy="62179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1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익명 설문과 eNPS. 최소 응답 수 미만이면 결과를 숨기고 팀별로 비교합니다.</a:t>
            </a:r>
            <a:endParaRPr lang="en-US" sz="1150" dirty="0"/>
          </a:p>
        </p:txBody>
      </p:sp>
      <p:sp>
        <p:nvSpPr>
          <p:cNvPr id="49" name="Text 38"/>
          <p:cNvSpPr txBox="1"/>
          <p:nvPr/>
        </p:nvSpPr>
        <p:spPr>
          <a:xfrm>
            <a:off x="548640" y="6035040"/>
            <a:ext cx="95097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이 밖에 목표 공개 범위 · 승인 · 진행 업데이트, 원온원 상태 체크 · 질문 은행 · 반복 일정, 구성원의 정보 변경 요청과 승인도 대기업에서 켜집니다.</a:t>
            </a:r>
            <a:endParaRPr lang="en-US" sz="1150" dirty="0"/>
          </a:p>
        </p:txBody>
      </p:sp>
      <p:sp>
        <p:nvSpPr>
          <p:cNvPr id="50" name="Text 39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18</a:t>
            </a:r>
            <a:endParaRPr lang="en-US" sz="10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AI 에이전트 · 모든 규모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메뉴를 찾지 말고, 물어보세요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417320"/>
            <a:ext cx="530352" cy="530352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5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81228" y="1549908"/>
            <a:ext cx="265176" cy="265176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1261872" y="1399032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01  즉답 · 기기 안에서</a:t>
            </a:r>
            <a:endParaRPr lang="en-US" sz="1600" dirty="0"/>
          </a:p>
        </p:txBody>
      </p:sp>
      <p:sp>
        <p:nvSpPr>
          <p:cNvPr id="7" name="Text 4"/>
          <p:cNvSpPr txBox="1"/>
          <p:nvPr/>
        </p:nvSpPr>
        <p:spPr>
          <a:xfrm>
            <a:off x="1261872" y="1746504"/>
            <a:ext cx="45720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연차 잔여, 내 결재함, 이번 주 근무시간, 다음 미팅 — 답과 함께 그 화면으로 가는 버튼이 나옵니다.</a:t>
            </a:r>
            <a:endParaRPr lang="en-US" sz="1250" dirty="0"/>
          </a:p>
        </p:txBody>
      </p:sp>
      <p:sp>
        <p:nvSpPr>
          <p:cNvPr id="8" name="Shape 5"/>
          <p:cNvSpPr/>
          <p:nvPr/>
        </p:nvSpPr>
        <p:spPr>
          <a:xfrm>
            <a:off x="548640" y="2532888"/>
            <a:ext cx="530352" cy="530352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228" y="2665476"/>
            <a:ext cx="265176" cy="265176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1261872" y="2514600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02  회사 데이터 검색 · 기기 안에서</a:t>
            </a:r>
            <a:endParaRPr lang="en-US" sz="1600" dirty="0"/>
          </a:p>
        </p:txBody>
      </p:sp>
      <p:sp>
        <p:nvSpPr>
          <p:cNvPr id="11" name="Text 7"/>
          <p:cNvSpPr txBox="1"/>
          <p:nvPr/>
        </p:nvSpPr>
        <p:spPr>
          <a:xfrm>
            <a:off x="1261872" y="2862072"/>
            <a:ext cx="45720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사람 · 팀 · 목표 · 결재 · 정산 · 휴가를 이름 · 제목 · 금액으로 찾아 그 기록으로 데려갑니다.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548640" y="3648456"/>
            <a:ext cx="530352" cy="530352"/>
          </a:xfrm>
          <a:prstGeom prst="ellipse">
            <a:avLst/>
          </a:prstGeom>
          <a:solidFill>
            <a:srgbClr val="8B7CFF"/>
          </a:solidFill>
          <a:ln w="12700">
            <a:solidFill>
              <a:srgbClr val="8B7CFF"/>
            </a:solidFill>
            <a:prstDash val="solid"/>
          </a:ln>
        </p:spPr>
      </p:sp>
      <p:pic>
        <p:nvPicPr>
          <p:cNvPr id="13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228" y="3781044"/>
            <a:ext cx="265176" cy="265176"/>
          </a:xfrm>
          <a:prstGeom prst="rect">
            <a:avLst/>
          </a:prstGeom>
        </p:spPr>
      </p:pic>
      <p:sp>
        <p:nvSpPr>
          <p:cNvPr id="14" name="Text 9"/>
          <p:cNvSpPr txBox="1"/>
          <p:nvPr/>
        </p:nvSpPr>
        <p:spPr>
          <a:xfrm>
            <a:off x="1261872" y="3630168"/>
            <a:ext cx="45720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03  Claude 자유 질문 · 회사 서버 경유</a:t>
            </a:r>
            <a:endParaRPr lang="en-US" sz="1600" dirty="0"/>
          </a:p>
        </p:txBody>
      </p:sp>
      <p:sp>
        <p:nvSpPr>
          <p:cNvPr id="15" name="Text 10"/>
          <p:cNvSpPr txBox="1"/>
          <p:nvPr/>
        </p:nvSpPr>
        <p:spPr>
          <a:xfrm>
            <a:off x="1261872" y="3977640"/>
            <a:ext cx="45720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05000"/>
              </a:lnSpc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그 사람이 볼 수 있는 범위의 요약만 보내고, API 키는 회사 서버에만 둡니다.</a:t>
            </a:r>
            <a:endParaRPr lang="en-US" sz="1250" dirty="0"/>
          </a:p>
        </p:txBody>
      </p:sp>
      <p:sp>
        <p:nvSpPr>
          <p:cNvPr id="16" name="Shape 11"/>
          <p:cNvSpPr/>
          <p:nvPr/>
        </p:nvSpPr>
        <p:spPr>
          <a:xfrm>
            <a:off x="548640" y="4892040"/>
            <a:ext cx="5303520" cy="1143000"/>
          </a:xfrm>
          <a:prstGeom prst="roundRect">
            <a:avLst>
              <a:gd name="adj" fmla="val 9600"/>
            </a:avLst>
          </a:prstGeom>
          <a:solidFill>
            <a:srgbClr val="E8EDF8"/>
          </a:solidFill>
          <a:ln w="12700">
            <a:solidFill>
              <a:srgbClr val="E8EDF8"/>
            </a:solidFill>
            <a:prstDash val="solid"/>
          </a:ln>
        </p:spPr>
      </p:sp>
      <p:sp>
        <p:nvSpPr>
          <p:cNvPr id="17" name="Text 12"/>
          <p:cNvSpPr txBox="1"/>
          <p:nvPr/>
        </p:nvSpPr>
        <p:spPr>
          <a:xfrm>
            <a:off x="731520" y="4956048"/>
            <a:ext cx="4983480" cy="10241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lnSpc>
                <a:spcPct val="110000"/>
              </a:lnSpc>
              <a:buNone/>
            </a:pPr>
            <a:r>
              <a:rPr lang="en-US" sz="1350" b="1" dirty="0">
                <a:solidFill>
                  <a:srgbClr val="152C6E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대기업: 에이전트 관리 · 오늘의 브리핑
</a:t>
            </a:r>
            <a:pPr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회사 규정 · 안내 문서로 답하는 우리 회사 에이전트를 만들고, 대표 · 인사 · 매니저는 매일 결재 대기 · 부재 · 주의 신호를 브리핑으로 받습니다.</a:t>
            </a:r>
            <a:endParaRPr lang="en-US" sz="1350" dirty="0"/>
          </a:p>
        </p:txBody>
      </p:sp>
      <p:sp>
        <p:nvSpPr>
          <p:cNvPr id="18" name="Shape 13"/>
          <p:cNvSpPr/>
          <p:nvPr/>
        </p:nvSpPr>
        <p:spPr>
          <a:xfrm>
            <a:off x="6163056" y="1362456"/>
            <a:ext cx="5550408" cy="3510153"/>
          </a:xfrm>
          <a:prstGeom prst="roundRect">
            <a:avLst>
              <a:gd name="adj" fmla="val 312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19" name="Image 3" descr="shots-ko/large-agent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7920" y="1417320"/>
            <a:ext cx="5440680" cy="3400425"/>
          </a:xfrm>
          <a:prstGeom prst="rect">
            <a:avLst/>
          </a:prstGeom>
        </p:spPr>
      </p:pic>
      <p:sp>
        <p:nvSpPr>
          <p:cNvPr id="20" name="Text 14"/>
          <p:cNvSpPr txBox="1"/>
          <p:nvPr/>
        </p:nvSpPr>
        <p:spPr>
          <a:xfrm>
            <a:off x="6217920" y="4983480"/>
            <a:ext cx="54406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권한 밖 데이터는 처음부터 답에 나오지 않습니다. 매장/프랜차이즈는 ‘다음 근무 언제야?’도 근무표에서 답합니다.</a:t>
            </a:r>
            <a:endParaRPr lang="en-US" sz="1250" dirty="0"/>
          </a:p>
        </p:txBody>
      </p:sp>
      <p:sp>
        <p:nvSpPr>
          <p:cNvPr id="21" name="Text 15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19</a:t>
            </a:r>
            <a:endParaRPr lang="en-US" sz="10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출시 예정 · 재무 브릿지 애드온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확정된 급여와 승인된 비용을 회계 전표로</a:t>
            </a:r>
            <a:endParaRPr lang="en-US" sz="30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1143000"/>
            <a:ext cx="110642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50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곧 제공될 애드온으로, 규모 구성과 별개로 회사별로 켭니다. 계정과목과 매핑은 기본값이며, 세무사 · 회계 담당자가 확인해 바꿔 씁니다.</a:t>
            </a:r>
            <a:endParaRPr lang="en-US" sz="1500" dirty="0"/>
          </a:p>
        </p:txBody>
      </p:sp>
      <p:sp>
        <p:nvSpPr>
          <p:cNvPr id="5" name="Shape 3"/>
          <p:cNvSpPr/>
          <p:nvPr/>
        </p:nvSpPr>
        <p:spPr>
          <a:xfrm>
            <a:off x="10378440" y="502920"/>
            <a:ext cx="1234440" cy="411480"/>
          </a:xfrm>
          <a:prstGeom prst="roundRect">
            <a:avLst>
              <a:gd name="adj" fmla="val 22222"/>
            </a:avLst>
          </a:prstGeom>
          <a:solidFill>
            <a:srgbClr val="8B7CFF"/>
          </a:solidFill>
          <a:ln w="12700">
            <a:solidFill>
              <a:srgbClr val="8B7CFF"/>
            </a:solidFill>
            <a:prstDash val="solid"/>
          </a:ln>
        </p:spPr>
      </p:sp>
      <p:sp>
        <p:nvSpPr>
          <p:cNvPr id="6" name="Text 4"/>
          <p:cNvSpPr txBox="1"/>
          <p:nvPr/>
        </p:nvSpPr>
        <p:spPr>
          <a:xfrm>
            <a:off x="10378440" y="502920"/>
            <a:ext cx="12344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0A1024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출시 예정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493776" y="1819656"/>
            <a:ext cx="5230368" cy="3310128"/>
          </a:xfrm>
          <a:prstGeom prst="roundRect">
            <a:avLst>
              <a:gd name="adj" fmla="val 3315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8" name="Image 0" descr="shots-ko/fin-accounts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1874520"/>
            <a:ext cx="5120640" cy="3200400"/>
          </a:xfrm>
          <a:prstGeom prst="rect">
            <a:avLst/>
          </a:prstGeom>
        </p:spPr>
      </p:pic>
      <p:sp>
        <p:nvSpPr>
          <p:cNvPr id="9" name="Shape 6"/>
          <p:cNvSpPr/>
          <p:nvPr/>
        </p:nvSpPr>
        <p:spPr>
          <a:xfrm>
            <a:off x="493776" y="5294376"/>
            <a:ext cx="5230368" cy="1306915"/>
          </a:xfrm>
          <a:prstGeom prst="roundRect">
            <a:avLst>
              <a:gd name="adj" fmla="val 839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  <a:effectLst>
            <a:outerShdw sx="100000" sy="100000" kx="0" ky="0" algn="bl" rotWithShape="0" blurRad="152400" dist="38100" dir="5400000">
              <a:srgbClr val="000000">
                <a:alpha val="18000"/>
              </a:srgbClr>
            </a:outerShdw>
          </a:effectLst>
        </p:spPr>
      </p:sp>
      <p:pic>
        <p:nvPicPr>
          <p:cNvPr id="10" name="Image 1" descr="shots-ko/fin-journal-crop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" y="5349240"/>
            <a:ext cx="5120640" cy="1197187"/>
          </a:xfrm>
          <a:prstGeom prst="rect">
            <a:avLst/>
          </a:prstGeom>
        </p:spPr>
      </p:pic>
      <p:sp>
        <p:nvSpPr>
          <p:cNvPr id="11" name="Text 7"/>
          <p:cNvSpPr txBox="1"/>
          <p:nvPr/>
        </p:nvSpPr>
        <p:spPr>
          <a:xfrm>
            <a:off x="6126480" y="1920240"/>
            <a:ext cx="5532120" cy="4297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계정과목 · 전표 매핑.  </a:t>
            </a:r>
            <a:pPr indent="0" marL="0">
              <a:lnSpc>
                <a:spcPct val="110000"/>
              </a:lnSpc>
              <a:buNone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기본 계정과목에서 시작해 급여 · 비용 정산의 각 줄이 어느 계정으로 갈지 정합니다.</a:t>
            </a:r>
            <a:endParaRPr lang="en-US" sz="135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회계 전표.  </a:t>
            </a:r>
            <a:pPr indent="0" marL="0">
              <a:lnSpc>
                <a:spcPct val="110000"/>
              </a:lnSpc>
              <a:buNone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급여 확정 · 비용 정산 승인에서 ‘제안’ 전표 → 전기 → 내보냄 → 확인. 차변 · 대변이 맞지 않으면 거부되고, 전기한 전표는 역분개로만 취소합니다.</a:t>
            </a:r>
            <a:endParaRPr lang="en-US" sz="135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세무사 월 마감 자료.  </a:t>
            </a:r>
            <a:pPr indent="0" marL="0">
              <a:lnSpc>
                <a:spcPct val="110000"/>
              </a:lnSpc>
              <a:buNone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전표 · 원천세 CSV, 급여명세서 PDF, 경비와 영수증을 한 번에 내려받거나 메일로 보냅니다.</a:t>
            </a:r>
            <a:endParaRPr lang="en-US" sz="1350" dirty="0"/>
          </a:p>
          <a:p>
            <a:pPr marL="342900" indent="-342900">
              <a:lnSpc>
                <a:spcPct val="110000"/>
              </a:lnSpc>
              <a:spcAft>
                <a:spcPts val="1000"/>
              </a:spcAft>
              <a:buSzPct val="100000"/>
              <a:buChar char="●"/>
            </a:pPr>
            <a:r>
              <a:rPr lang="en-US" sz="135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영수증 · 부가세.  </a:t>
            </a:r>
            <a:pPr indent="0" marL="0">
              <a:lnSpc>
                <a:spcPct val="110000"/>
              </a:lnSpc>
              <a:buNone/>
            </a:pPr>
            <a:r>
              <a:rPr lang="en-US" sz="13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비용 항목에 영수증 첨부, 매입세액(부가세 포함) 표시.</a:t>
            </a:r>
            <a:endParaRPr lang="en-US" sz="1350" dirty="0"/>
          </a:p>
        </p:txBody>
      </p:sp>
      <p:sp>
        <p:nvSpPr>
          <p:cNvPr id="12" name="Text 8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20</a:t>
            </a:r>
            <a:endParaRPr lang="en-US" sz="10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2F4F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548640" y="182880"/>
            <a:ext cx="8229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b="1" spc="100" kern="0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플랫폼</a:t>
            </a:r>
            <a:endParaRPr lang="en-US" sz="1200" dirty="0"/>
          </a:p>
        </p:txBody>
      </p:sp>
      <p:sp>
        <p:nvSpPr>
          <p:cNvPr id="3" name="Text 1"/>
          <p:cNvSpPr txBox="1"/>
          <p:nvPr/>
        </p:nvSpPr>
        <p:spPr>
          <a:xfrm>
            <a:off x="548640" y="457200"/>
            <a:ext cx="1106424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0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웹, PC, 휴대폰 — 같은 앱, 같은 데이터</a:t>
            </a:r>
            <a:endParaRPr lang="en-US" sz="3000" dirty="0"/>
          </a:p>
        </p:txBody>
      </p:sp>
      <p:sp>
        <p:nvSpPr>
          <p:cNvPr id="4" name="Shape 2"/>
          <p:cNvSpPr/>
          <p:nvPr/>
        </p:nvSpPr>
        <p:spPr>
          <a:xfrm>
            <a:off x="548640" y="1417320"/>
            <a:ext cx="3520440" cy="2148840"/>
          </a:xfrm>
          <a:prstGeom prst="roundRect">
            <a:avLst>
              <a:gd name="adj" fmla="val 510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22960" y="1673352"/>
            <a:ext cx="548640" cy="548640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6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60120" y="1810512"/>
            <a:ext cx="274320" cy="274320"/>
          </a:xfrm>
          <a:prstGeom prst="rect">
            <a:avLst/>
          </a:prstGeom>
        </p:spPr>
      </p:pic>
      <p:sp>
        <p:nvSpPr>
          <p:cNvPr id="7" name="Text 4"/>
          <p:cNvSpPr txBox="1"/>
          <p:nvPr/>
        </p:nvSpPr>
        <p:spPr>
          <a:xfrm>
            <a:off x="1508760" y="1673352"/>
            <a:ext cx="2423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웹</a:t>
            </a:r>
            <a:endParaRPr lang="en-US" sz="1700" dirty="0"/>
          </a:p>
        </p:txBody>
      </p:sp>
      <p:sp>
        <p:nvSpPr>
          <p:cNvPr id="8" name="Text 5"/>
          <p:cNvSpPr txBox="1"/>
          <p:nvPr/>
        </p:nvSpPr>
        <p:spPr>
          <a:xfrm>
            <a:off x="822960" y="2377440"/>
            <a:ext cx="30175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설치 없이 브라우저에서 www.vexar.team/app. 폰과 PC 화면에 맞춰 보입니다.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4297680" y="1417320"/>
            <a:ext cx="3520440" cy="2148840"/>
          </a:xfrm>
          <a:prstGeom prst="roundRect">
            <a:avLst>
              <a:gd name="adj" fmla="val 510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10" name="Shape 7"/>
          <p:cNvSpPr/>
          <p:nvPr/>
        </p:nvSpPr>
        <p:spPr>
          <a:xfrm>
            <a:off x="4572000" y="1673352"/>
            <a:ext cx="548640" cy="548640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11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9160" y="1810512"/>
            <a:ext cx="274320" cy="274320"/>
          </a:xfrm>
          <a:prstGeom prst="rect">
            <a:avLst/>
          </a:prstGeom>
        </p:spPr>
      </p:pic>
      <p:sp>
        <p:nvSpPr>
          <p:cNvPr id="12" name="Text 8"/>
          <p:cNvSpPr txBox="1"/>
          <p:nvPr/>
        </p:nvSpPr>
        <p:spPr>
          <a:xfrm>
            <a:off x="5257800" y="1673352"/>
            <a:ext cx="2423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PC 앱</a:t>
            </a:r>
            <a:endParaRPr lang="en-US" sz="1700" dirty="0"/>
          </a:p>
        </p:txBody>
      </p:sp>
      <p:sp>
        <p:nvSpPr>
          <p:cNvPr id="13" name="Text 9"/>
          <p:cNvSpPr txBox="1"/>
          <p:nvPr/>
        </p:nvSpPr>
        <p:spPr>
          <a:xfrm>
            <a:off x="4572000" y="2377440"/>
            <a:ext cx="30175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Chrome · Edge에서 설치(더보기 → 이 기기에 설치). 작업 표시줄 아이콘에서 ‘오늘’ · ‘업무’ 바로가기.</a:t>
            </a:r>
            <a:endParaRPr lang="en-US" sz="1250" dirty="0"/>
          </a:p>
        </p:txBody>
      </p:sp>
      <p:sp>
        <p:nvSpPr>
          <p:cNvPr id="14" name="Shape 10"/>
          <p:cNvSpPr/>
          <p:nvPr/>
        </p:nvSpPr>
        <p:spPr>
          <a:xfrm>
            <a:off x="8046720" y="1417320"/>
            <a:ext cx="3520440" cy="2148840"/>
          </a:xfrm>
          <a:prstGeom prst="roundRect">
            <a:avLst>
              <a:gd name="adj" fmla="val 510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15" name="Shape 11"/>
          <p:cNvSpPr/>
          <p:nvPr/>
        </p:nvSpPr>
        <p:spPr>
          <a:xfrm>
            <a:off x="8321040" y="1673352"/>
            <a:ext cx="548640" cy="548640"/>
          </a:xfrm>
          <a:prstGeom prst="ellipse">
            <a:avLst/>
          </a:prstGeom>
          <a:solidFill>
            <a:srgbClr val="12805C"/>
          </a:solidFill>
          <a:ln w="12700">
            <a:solidFill>
              <a:srgbClr val="12805C"/>
            </a:solidFill>
            <a:prstDash val="solid"/>
          </a:ln>
        </p:spPr>
      </p:sp>
      <p:pic>
        <p:nvPicPr>
          <p:cNvPr id="16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8200" y="1810512"/>
            <a:ext cx="274320" cy="274320"/>
          </a:xfrm>
          <a:prstGeom prst="rect">
            <a:avLst/>
          </a:prstGeom>
        </p:spPr>
      </p:pic>
      <p:sp>
        <p:nvSpPr>
          <p:cNvPr id="17" name="Text 12"/>
          <p:cNvSpPr txBox="1"/>
          <p:nvPr/>
        </p:nvSpPr>
        <p:spPr>
          <a:xfrm>
            <a:off x="9006840" y="1673352"/>
            <a:ext cx="2423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Android 앱</a:t>
            </a:r>
            <a:endParaRPr lang="en-US" sz="1700" dirty="0"/>
          </a:p>
        </p:txBody>
      </p:sp>
      <p:sp>
        <p:nvSpPr>
          <p:cNvPr id="18" name="Text 13"/>
          <p:cNvSpPr txBox="1"/>
          <p:nvPr/>
        </p:nvSpPr>
        <p:spPr>
          <a:xfrm>
            <a:off x="8321040" y="2377440"/>
            <a:ext cx="30175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vexar.team/download에서 설치(Android 6.0 이상). 새 기능은 웹과 같은 날 들어옵니다.</a:t>
            </a:r>
            <a:endParaRPr lang="en-US" sz="1250" dirty="0"/>
          </a:p>
        </p:txBody>
      </p:sp>
      <p:sp>
        <p:nvSpPr>
          <p:cNvPr id="19" name="Shape 14"/>
          <p:cNvSpPr/>
          <p:nvPr/>
        </p:nvSpPr>
        <p:spPr>
          <a:xfrm>
            <a:off x="548640" y="3794760"/>
            <a:ext cx="3520440" cy="2148840"/>
          </a:xfrm>
          <a:prstGeom prst="roundRect">
            <a:avLst>
              <a:gd name="adj" fmla="val 510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20" name="Shape 15"/>
          <p:cNvSpPr/>
          <p:nvPr/>
        </p:nvSpPr>
        <p:spPr>
          <a:xfrm>
            <a:off x="822960" y="4050792"/>
            <a:ext cx="548640" cy="548640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21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120" y="4187952"/>
            <a:ext cx="274320" cy="274320"/>
          </a:xfrm>
          <a:prstGeom prst="rect">
            <a:avLst/>
          </a:prstGeom>
        </p:spPr>
      </p:pic>
      <p:sp>
        <p:nvSpPr>
          <p:cNvPr id="22" name="Text 16"/>
          <p:cNvSpPr txBox="1"/>
          <p:nvPr/>
        </p:nvSpPr>
        <p:spPr>
          <a:xfrm>
            <a:off x="1508760" y="4050792"/>
            <a:ext cx="2423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아이폰 · 아이패드</a:t>
            </a:r>
            <a:endParaRPr lang="en-US" sz="1700" dirty="0"/>
          </a:p>
        </p:txBody>
      </p:sp>
      <p:sp>
        <p:nvSpPr>
          <p:cNvPr id="23" name="Text 17"/>
          <p:cNvSpPr txBox="1"/>
          <p:nvPr/>
        </p:nvSpPr>
        <p:spPr>
          <a:xfrm>
            <a:off x="822960" y="4754880"/>
            <a:ext cx="30175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Safari에서 www.vexar.team/app을 열고 ‘홈 화면에 추가’하면 앱처럼 쓸 수 있습니다.</a:t>
            </a:r>
            <a:endParaRPr lang="en-US" sz="1250" dirty="0"/>
          </a:p>
        </p:txBody>
      </p:sp>
      <p:sp>
        <p:nvSpPr>
          <p:cNvPr id="24" name="Shape 18"/>
          <p:cNvSpPr/>
          <p:nvPr/>
        </p:nvSpPr>
        <p:spPr>
          <a:xfrm>
            <a:off x="4297680" y="3794760"/>
            <a:ext cx="3520440" cy="2148840"/>
          </a:xfrm>
          <a:prstGeom prst="roundRect">
            <a:avLst>
              <a:gd name="adj" fmla="val 510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25" name="Shape 19"/>
          <p:cNvSpPr/>
          <p:nvPr/>
        </p:nvSpPr>
        <p:spPr>
          <a:xfrm>
            <a:off x="4572000" y="4050792"/>
            <a:ext cx="548640" cy="548640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26" name="Image 4" descr="preencoded.png">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9160" y="4187952"/>
            <a:ext cx="274320" cy="274320"/>
          </a:xfrm>
          <a:prstGeom prst="rect">
            <a:avLst/>
          </a:prstGeom>
        </p:spPr>
      </p:pic>
      <p:sp>
        <p:nvSpPr>
          <p:cNvPr id="27" name="Text 20"/>
          <p:cNvSpPr txBox="1"/>
          <p:nvPr/>
        </p:nvSpPr>
        <p:spPr>
          <a:xfrm>
            <a:off x="5257800" y="4050792"/>
            <a:ext cx="2423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권한과 데이터</a:t>
            </a:r>
            <a:endParaRPr lang="en-US" sz="1700" dirty="0"/>
          </a:p>
        </p:txBody>
      </p:sp>
      <p:sp>
        <p:nvSpPr>
          <p:cNvPr id="28" name="Text 21"/>
          <p:cNvSpPr txBox="1"/>
          <p:nvPr/>
        </p:nvSpPr>
        <p:spPr>
          <a:xfrm>
            <a:off x="4572000" y="4754880"/>
            <a:ext cx="30175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모든 테이블에 행 수준 보안(RLS) — 권한 밖 데이터는 데이터베이스가 막습니다. 데이터는 서울 리전에 둡니다.</a:t>
            </a:r>
            <a:endParaRPr lang="en-US" sz="1250" dirty="0"/>
          </a:p>
        </p:txBody>
      </p:sp>
      <p:sp>
        <p:nvSpPr>
          <p:cNvPr id="29" name="Shape 22"/>
          <p:cNvSpPr/>
          <p:nvPr/>
        </p:nvSpPr>
        <p:spPr>
          <a:xfrm>
            <a:off x="8046720" y="3794760"/>
            <a:ext cx="3520440" cy="2148840"/>
          </a:xfrm>
          <a:prstGeom prst="roundRect">
            <a:avLst>
              <a:gd name="adj" fmla="val 5106"/>
            </a:avLst>
          </a:prstGeom>
          <a:solidFill>
            <a:srgbClr val="FFFFFF"/>
          </a:solidFill>
          <a:ln w="9525">
            <a:solidFill>
              <a:srgbClr val="E5E8EB"/>
            </a:solidFill>
            <a:prstDash val="solid"/>
          </a:ln>
        </p:spPr>
      </p:sp>
      <p:sp>
        <p:nvSpPr>
          <p:cNvPr id="30" name="Shape 23"/>
          <p:cNvSpPr/>
          <p:nvPr/>
        </p:nvSpPr>
        <p:spPr>
          <a:xfrm>
            <a:off x="8321040" y="4050792"/>
            <a:ext cx="548640" cy="548640"/>
          </a:xfrm>
          <a:prstGeom prst="ellipse">
            <a:avLst/>
          </a:prstGeom>
          <a:solidFill>
            <a:srgbClr val="152C6E"/>
          </a:solidFill>
          <a:ln w="12700">
            <a:solidFill>
              <a:srgbClr val="152C6E"/>
            </a:solidFill>
            <a:prstDash val="solid"/>
          </a:ln>
        </p:spPr>
      </p:sp>
      <p:pic>
        <p:nvPicPr>
          <p:cNvPr id="31" name="Image 5" descr="preencoded.png">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58200" y="4187952"/>
            <a:ext cx="274320" cy="274320"/>
          </a:xfrm>
          <a:prstGeom prst="rect">
            <a:avLst/>
          </a:prstGeom>
        </p:spPr>
      </p:pic>
      <p:sp>
        <p:nvSpPr>
          <p:cNvPr id="32" name="Text 24"/>
          <p:cNvSpPr txBox="1"/>
          <p:nvPr/>
        </p:nvSpPr>
        <p:spPr>
          <a:xfrm>
            <a:off x="9006840" y="4050792"/>
            <a:ext cx="24231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700" b="1" dirty="0">
                <a:solidFill>
                  <a:srgbClr val="191F28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초대 · 연동 · 언어</a:t>
            </a:r>
            <a:endParaRPr lang="en-US" sz="1700" dirty="0"/>
          </a:p>
        </p:txBody>
      </p:sp>
      <p:sp>
        <p:nvSpPr>
          <p:cNvPr id="33" name="Text 25"/>
          <p:cNvSpPr txBox="1"/>
          <p:nvPr/>
        </p:nvSpPr>
        <p:spPr>
          <a:xfrm>
            <a:off x="8321040" y="4754880"/>
            <a:ext cx="301752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lnSpc>
                <a:spcPct val="110000"/>
              </a:lnSpc>
              <a:buNone/>
            </a:pPr>
            <a:r>
              <a:rPr lang="en-US" sz="1250" dirty="0">
                <a:solidFill>
                  <a:srgbClr val="5B6573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초대 링크나 코드로 바로 합류. Slack 알림 연동(중소기업 · 대기업). 한국어 · English 전환.</a:t>
            </a:r>
            <a:endParaRPr lang="en-US" sz="1250" dirty="0"/>
          </a:p>
        </p:txBody>
      </p:sp>
      <p:sp>
        <p:nvSpPr>
          <p:cNvPr id="34" name="Text 26"/>
          <p:cNvSpPr txBox="1"/>
          <p:nvPr/>
        </p:nvSpPr>
        <p:spPr>
          <a:xfrm>
            <a:off x="9357055" y="6473952"/>
            <a:ext cx="237744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8B95A1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  ·  21</a:t>
            </a:r>
            <a:endParaRPr lang="en-US" sz="10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0A102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22960" y="594360"/>
            <a:ext cx="420624" cy="420624"/>
          </a:xfrm>
          <a:prstGeom prst="roundRect">
            <a:avLst>
              <a:gd name="adj" fmla="val 17391"/>
            </a:avLst>
          </a:prstGeom>
          <a:solidFill>
            <a:srgbClr val="8B7CFF"/>
          </a:solidFill>
          <a:ln w="12700">
            <a:solidFill>
              <a:srgbClr val="8B7CFF"/>
            </a:solidFill>
            <a:prstDash val="solid"/>
          </a:ln>
        </p:spPr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0" y="685800"/>
            <a:ext cx="237744" cy="237744"/>
          </a:xfrm>
          <a:prstGeom prst="rect">
            <a:avLst/>
          </a:prstGeom>
        </p:spPr>
      </p:pic>
      <p:sp>
        <p:nvSpPr>
          <p:cNvPr id="4" name="Text 1"/>
          <p:cNvSpPr txBox="1"/>
          <p:nvPr/>
        </p:nvSpPr>
        <p:spPr>
          <a:xfrm>
            <a:off x="1371600" y="594360"/>
            <a:ext cx="18288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</a:t>
            </a:r>
            <a:endParaRPr lang="en-US" sz="2000" dirty="0"/>
          </a:p>
        </p:txBody>
      </p:sp>
      <p:sp>
        <p:nvSpPr>
          <p:cNvPr id="5" name="Text 2"/>
          <p:cNvSpPr txBox="1"/>
          <p:nvPr/>
        </p:nvSpPr>
        <p:spPr>
          <a:xfrm>
            <a:off x="822960" y="1417320"/>
            <a:ext cx="105156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38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우리 회사 규모로 직접 둘러보세요.</a:t>
            </a:r>
            <a:endParaRPr lang="en-US" sz="3800" dirty="0"/>
          </a:p>
        </p:txBody>
      </p:sp>
      <p:sp>
        <p:nvSpPr>
          <p:cNvPr id="6" name="Text 3"/>
          <p:cNvSpPr txBox="1"/>
          <p:nvPr/>
        </p:nvSpPr>
        <p:spPr>
          <a:xfrm>
            <a:off x="822960" y="2286000"/>
            <a:ext cx="102412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700" dirty="0">
                <a:solidFill>
                  <a:srgbClr val="C9D2E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가입도 설치도 필요 없습니다. www.vexar.team/demo에서 규모를 고르면 나만의 데모 회사가 열리고, 하루 뒤 자동으로 지워집니다.</a:t>
            </a:r>
            <a:endParaRPr lang="en-US" sz="1700" dirty="0"/>
          </a:p>
        </p:txBody>
      </p:sp>
      <p:sp>
        <p:nvSpPr>
          <p:cNvPr id="7" name="Shape 4"/>
          <p:cNvSpPr/>
          <p:nvPr/>
        </p:nvSpPr>
        <p:spPr>
          <a:xfrm>
            <a:off x="822960" y="3246120"/>
            <a:ext cx="3291840" cy="1417320"/>
          </a:xfrm>
          <a:prstGeom prst="roundRect">
            <a:avLst>
              <a:gd name="adj" fmla="val 7742"/>
            </a:avLst>
          </a:prstGeom>
          <a:solidFill>
            <a:srgbClr val="1A2650"/>
          </a:solidFill>
          <a:ln w="12700">
            <a:solidFill>
              <a:srgbClr val="2A3868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1051560" y="3474720"/>
            <a:ext cx="512064" cy="512064"/>
          </a:xfrm>
          <a:prstGeom prst="ellipse">
            <a:avLst/>
          </a:prstGeom>
          <a:solidFill>
            <a:srgbClr val="8B7CFF"/>
          </a:solidFill>
          <a:ln w="12700">
            <a:solidFill>
              <a:srgbClr val="8B7CFF"/>
            </a:solidFill>
            <a:prstDash val="solid"/>
          </a:ln>
        </p:spPr>
      </p:sp>
      <p:pic>
        <p:nvPicPr>
          <p:cNvPr id="9" name="Image 1" descr="preencoded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9576" y="3602736"/>
            <a:ext cx="256032" cy="256032"/>
          </a:xfrm>
          <a:prstGeom prst="rect">
            <a:avLst/>
          </a:prstGeom>
        </p:spPr>
      </p:pic>
      <p:sp>
        <p:nvSpPr>
          <p:cNvPr id="10" name="Text 6"/>
          <p:cNvSpPr txBox="1"/>
          <p:nvPr/>
        </p:nvSpPr>
        <p:spPr>
          <a:xfrm>
            <a:off x="1719072" y="3438144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매장/프랜차이즈</a:t>
            </a:r>
            <a:endParaRPr lang="en-US" sz="1250" dirty="0"/>
          </a:p>
        </p:txBody>
      </p:sp>
      <p:sp>
        <p:nvSpPr>
          <p:cNvPr id="11" name="Text 7"/>
          <p:cNvSpPr txBox="1"/>
          <p:nvPr/>
        </p:nvSpPr>
        <p:spPr>
          <a:xfrm>
            <a:off x="1719072" y="3712464"/>
            <a:ext cx="2286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 카페</a:t>
            </a:r>
            <a:endParaRPr lang="en-US" sz="1800" dirty="0"/>
          </a:p>
        </p:txBody>
      </p:sp>
      <p:sp>
        <p:nvSpPr>
          <p:cNvPr id="12" name="Text 8"/>
          <p:cNvSpPr txBox="1"/>
          <p:nvPr/>
        </p:nvSpPr>
        <p:spPr>
          <a:xfrm>
            <a:off x="1051560" y="4160520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C9D2E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강남점 · 성수점 · 12명</a:t>
            </a:r>
            <a:endParaRPr lang="en-US" sz="1200" dirty="0"/>
          </a:p>
        </p:txBody>
      </p:sp>
      <p:sp>
        <p:nvSpPr>
          <p:cNvPr id="13" name="Shape 9"/>
          <p:cNvSpPr/>
          <p:nvPr/>
        </p:nvSpPr>
        <p:spPr>
          <a:xfrm>
            <a:off x="4389120" y="3246120"/>
            <a:ext cx="3291840" cy="1417320"/>
          </a:xfrm>
          <a:prstGeom prst="roundRect">
            <a:avLst>
              <a:gd name="adj" fmla="val 7742"/>
            </a:avLst>
          </a:prstGeom>
          <a:solidFill>
            <a:srgbClr val="1A2650"/>
          </a:solidFill>
          <a:ln w="12700">
            <a:solidFill>
              <a:srgbClr val="2A3868"/>
            </a:solidFill>
            <a:prstDash val="solid"/>
          </a:ln>
        </p:spPr>
      </p:sp>
      <p:sp>
        <p:nvSpPr>
          <p:cNvPr id="14" name="Shape 10"/>
          <p:cNvSpPr/>
          <p:nvPr/>
        </p:nvSpPr>
        <p:spPr>
          <a:xfrm>
            <a:off x="4617720" y="3474720"/>
            <a:ext cx="512064" cy="512064"/>
          </a:xfrm>
          <a:prstGeom prst="ellipse">
            <a:avLst/>
          </a:prstGeom>
          <a:solidFill>
            <a:srgbClr val="8B7CFF"/>
          </a:solidFill>
          <a:ln w="12700">
            <a:solidFill>
              <a:srgbClr val="8B7CFF"/>
            </a:solidFill>
            <a:prstDash val="solid"/>
          </a:ln>
        </p:spPr>
      </p:sp>
      <p:pic>
        <p:nvPicPr>
          <p:cNvPr id="15" name="Image 2" descr="preencoded.pn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45736" y="3602736"/>
            <a:ext cx="256032" cy="256032"/>
          </a:xfrm>
          <a:prstGeom prst="rect">
            <a:avLst/>
          </a:prstGeom>
        </p:spPr>
      </p:pic>
      <p:sp>
        <p:nvSpPr>
          <p:cNvPr id="16" name="Text 11"/>
          <p:cNvSpPr txBox="1"/>
          <p:nvPr/>
        </p:nvSpPr>
        <p:spPr>
          <a:xfrm>
            <a:off x="5285232" y="3438144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중소기업</a:t>
            </a:r>
            <a:endParaRPr lang="en-US" sz="1250" dirty="0"/>
          </a:p>
        </p:txBody>
      </p:sp>
      <p:sp>
        <p:nvSpPr>
          <p:cNvPr id="17" name="Text 12"/>
          <p:cNvSpPr txBox="1"/>
          <p:nvPr/>
        </p:nvSpPr>
        <p:spPr>
          <a:xfrm>
            <a:off x="5285232" y="3712464"/>
            <a:ext cx="2286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 컴퍼니</a:t>
            </a:r>
            <a:endParaRPr lang="en-US" sz="1800" dirty="0"/>
          </a:p>
        </p:txBody>
      </p:sp>
      <p:sp>
        <p:nvSpPr>
          <p:cNvPr id="18" name="Text 13"/>
          <p:cNvSpPr txBox="1"/>
          <p:nvPr/>
        </p:nvSpPr>
        <p:spPr>
          <a:xfrm>
            <a:off x="4617720" y="4160520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C9D2E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구성원 14명 · 팀 5개</a:t>
            </a:r>
            <a:endParaRPr lang="en-US" sz="1200" dirty="0"/>
          </a:p>
        </p:txBody>
      </p:sp>
      <p:sp>
        <p:nvSpPr>
          <p:cNvPr id="19" name="Shape 14"/>
          <p:cNvSpPr/>
          <p:nvPr/>
        </p:nvSpPr>
        <p:spPr>
          <a:xfrm>
            <a:off x="7955280" y="3246120"/>
            <a:ext cx="3291840" cy="1417320"/>
          </a:xfrm>
          <a:prstGeom prst="roundRect">
            <a:avLst>
              <a:gd name="adj" fmla="val 7742"/>
            </a:avLst>
          </a:prstGeom>
          <a:solidFill>
            <a:srgbClr val="1A2650"/>
          </a:solidFill>
          <a:ln w="12700">
            <a:solidFill>
              <a:srgbClr val="2A3868"/>
            </a:solidFill>
            <a:prstDash val="solid"/>
          </a:ln>
        </p:spPr>
      </p:sp>
      <p:sp>
        <p:nvSpPr>
          <p:cNvPr id="20" name="Shape 15"/>
          <p:cNvSpPr/>
          <p:nvPr/>
        </p:nvSpPr>
        <p:spPr>
          <a:xfrm>
            <a:off x="8183880" y="3474720"/>
            <a:ext cx="512064" cy="512064"/>
          </a:xfrm>
          <a:prstGeom prst="ellipse">
            <a:avLst/>
          </a:prstGeom>
          <a:solidFill>
            <a:srgbClr val="8B7CFF"/>
          </a:solidFill>
          <a:ln w="12700">
            <a:solidFill>
              <a:srgbClr val="8B7CFF"/>
            </a:solidFill>
            <a:prstDash val="solid"/>
          </a:ln>
        </p:spPr>
      </p:sp>
      <p:pic>
        <p:nvPicPr>
          <p:cNvPr id="21" name="Image 3" descr="preencoded.png">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1896" y="3602736"/>
            <a:ext cx="256032" cy="256032"/>
          </a:xfrm>
          <a:prstGeom prst="rect">
            <a:avLst/>
          </a:prstGeom>
        </p:spPr>
      </p:pic>
      <p:sp>
        <p:nvSpPr>
          <p:cNvPr id="22" name="Text 16"/>
          <p:cNvSpPr txBox="1"/>
          <p:nvPr/>
        </p:nvSpPr>
        <p:spPr>
          <a:xfrm>
            <a:off x="8851392" y="3438144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대기업</a:t>
            </a:r>
            <a:endParaRPr lang="en-US" sz="1250" dirty="0"/>
          </a:p>
        </p:txBody>
      </p:sp>
      <p:sp>
        <p:nvSpPr>
          <p:cNvPr id="23" name="Text 17"/>
          <p:cNvSpPr txBox="1"/>
          <p:nvPr/>
        </p:nvSpPr>
        <p:spPr>
          <a:xfrm>
            <a:off x="8851392" y="3712464"/>
            <a:ext cx="228600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8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 그룹</a:t>
            </a:r>
            <a:endParaRPr lang="en-US" sz="1800" dirty="0"/>
          </a:p>
        </p:txBody>
      </p:sp>
      <p:sp>
        <p:nvSpPr>
          <p:cNvPr id="24" name="Text 18"/>
          <p:cNvSpPr txBox="1"/>
          <p:nvPr/>
        </p:nvSpPr>
        <p:spPr>
          <a:xfrm>
            <a:off x="8183880" y="4160520"/>
            <a:ext cx="2926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C9D2EA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서울 본사 · 부산 지사 · 122명 · 팀 17개</a:t>
            </a:r>
            <a:endParaRPr lang="en-US" sz="1200" dirty="0"/>
          </a:p>
        </p:txBody>
      </p:sp>
      <p:sp>
        <p:nvSpPr>
          <p:cNvPr id="25" name="Text 19"/>
          <p:cNvSpPr txBox="1"/>
          <p:nvPr/>
        </p:nvSpPr>
        <p:spPr>
          <a:xfrm>
            <a:off x="822960" y="4846320"/>
            <a:ext cx="10424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300" dirty="0">
                <a:solidFill>
                  <a:srgbClr val="9AA4BD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데모 안에서 더보기 → 다른 사람으로 보기를 누르면 점장 · 직원 등 역할마다 달라지는 화면을 볼 수 있습니다.</a:t>
            </a:r>
            <a:endParaRPr lang="en-US" sz="1300" dirty="0"/>
          </a:p>
        </p:txBody>
      </p:sp>
      <p:sp>
        <p:nvSpPr>
          <p:cNvPr id="26" name="Shape 20"/>
          <p:cNvSpPr/>
          <p:nvPr/>
        </p:nvSpPr>
        <p:spPr>
          <a:xfrm>
            <a:off x="822960" y="5440680"/>
            <a:ext cx="2468880" cy="822960"/>
          </a:xfrm>
          <a:prstGeom prst="roundRect">
            <a:avLst>
              <a:gd name="adj" fmla="val 11111"/>
            </a:avLst>
          </a:prstGeom>
          <a:solidFill>
            <a:srgbClr val="8B7CFF"/>
          </a:solidFill>
          <a:ln w="12700">
            <a:solidFill>
              <a:srgbClr val="8B7CFF"/>
            </a:solidFill>
            <a:prstDash val="solid"/>
          </a:ln>
        </p:spPr>
      </p:sp>
      <p:sp>
        <p:nvSpPr>
          <p:cNvPr id="27" name="Text 21"/>
          <p:cNvSpPr txBox="1"/>
          <p:nvPr/>
        </p:nvSpPr>
        <p:spPr>
          <a:xfrm>
            <a:off x="1024128" y="5504688"/>
            <a:ext cx="2148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A1024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데모</a:t>
            </a:r>
            <a:endParaRPr lang="en-US" sz="1250" dirty="0"/>
          </a:p>
        </p:txBody>
      </p:sp>
      <p:sp>
        <p:nvSpPr>
          <p:cNvPr id="28" name="Text 22"/>
          <p:cNvSpPr txBox="1"/>
          <p:nvPr/>
        </p:nvSpPr>
        <p:spPr>
          <a:xfrm>
            <a:off x="1024128" y="5815584"/>
            <a:ext cx="2194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0A1024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www.vexar.team/demo</a:t>
            </a:r>
            <a:endParaRPr lang="en-US" sz="1400" dirty="0"/>
          </a:p>
        </p:txBody>
      </p:sp>
      <p:sp>
        <p:nvSpPr>
          <p:cNvPr id="29" name="Shape 23"/>
          <p:cNvSpPr/>
          <p:nvPr/>
        </p:nvSpPr>
        <p:spPr>
          <a:xfrm>
            <a:off x="3502152" y="5440680"/>
            <a:ext cx="2468880" cy="822960"/>
          </a:xfrm>
          <a:prstGeom prst="roundRect">
            <a:avLst>
              <a:gd name="adj" fmla="val 11111"/>
            </a:avLst>
          </a:prstGeom>
          <a:solidFill>
            <a:srgbClr val="1A2650"/>
          </a:solidFill>
          <a:ln w="12700">
            <a:solidFill>
              <a:srgbClr val="2A3868"/>
            </a:solidFill>
            <a:prstDash val="solid"/>
          </a:ln>
        </p:spPr>
      </p:sp>
      <p:sp>
        <p:nvSpPr>
          <p:cNvPr id="30" name="Text 24"/>
          <p:cNvSpPr txBox="1"/>
          <p:nvPr/>
        </p:nvSpPr>
        <p:spPr>
          <a:xfrm>
            <a:off x="3703320" y="5504688"/>
            <a:ext cx="2148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시작하기</a:t>
            </a:r>
            <a:endParaRPr lang="en-US" sz="1250" dirty="0"/>
          </a:p>
        </p:txBody>
      </p:sp>
      <p:sp>
        <p:nvSpPr>
          <p:cNvPr id="31" name="Text 25"/>
          <p:cNvSpPr txBox="1"/>
          <p:nvPr/>
        </p:nvSpPr>
        <p:spPr>
          <a:xfrm>
            <a:off x="3703320" y="5815584"/>
            <a:ext cx="2194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www.vexar.team/app</a:t>
            </a:r>
            <a:endParaRPr lang="en-US" sz="1400" dirty="0"/>
          </a:p>
        </p:txBody>
      </p:sp>
      <p:sp>
        <p:nvSpPr>
          <p:cNvPr id="32" name="Shape 26"/>
          <p:cNvSpPr/>
          <p:nvPr/>
        </p:nvSpPr>
        <p:spPr>
          <a:xfrm>
            <a:off x="6181344" y="5440680"/>
            <a:ext cx="2468880" cy="822960"/>
          </a:xfrm>
          <a:prstGeom prst="roundRect">
            <a:avLst>
              <a:gd name="adj" fmla="val 11111"/>
            </a:avLst>
          </a:prstGeom>
          <a:solidFill>
            <a:srgbClr val="1A2650"/>
          </a:solidFill>
          <a:ln w="12700">
            <a:solidFill>
              <a:srgbClr val="2A3868"/>
            </a:solidFill>
            <a:prstDash val="solid"/>
          </a:ln>
        </p:spPr>
      </p:sp>
      <p:sp>
        <p:nvSpPr>
          <p:cNvPr id="33" name="Text 27"/>
          <p:cNvSpPr txBox="1"/>
          <p:nvPr/>
        </p:nvSpPr>
        <p:spPr>
          <a:xfrm>
            <a:off x="6382512" y="5504688"/>
            <a:ext cx="2148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Android 앱</a:t>
            </a:r>
            <a:endParaRPr lang="en-US" sz="1250" dirty="0"/>
          </a:p>
        </p:txBody>
      </p:sp>
      <p:sp>
        <p:nvSpPr>
          <p:cNvPr id="34" name="Text 28"/>
          <p:cNvSpPr txBox="1"/>
          <p:nvPr/>
        </p:nvSpPr>
        <p:spPr>
          <a:xfrm>
            <a:off x="6382512" y="5815584"/>
            <a:ext cx="2194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vexar.team/download</a:t>
            </a:r>
            <a:endParaRPr lang="en-US" sz="1400" dirty="0"/>
          </a:p>
        </p:txBody>
      </p:sp>
      <p:sp>
        <p:nvSpPr>
          <p:cNvPr id="35" name="Shape 29"/>
          <p:cNvSpPr/>
          <p:nvPr/>
        </p:nvSpPr>
        <p:spPr>
          <a:xfrm>
            <a:off x="8860536" y="5440680"/>
            <a:ext cx="2468880" cy="822960"/>
          </a:xfrm>
          <a:prstGeom prst="roundRect">
            <a:avLst>
              <a:gd name="adj" fmla="val 11111"/>
            </a:avLst>
          </a:prstGeom>
          <a:solidFill>
            <a:srgbClr val="1A2650"/>
          </a:solidFill>
          <a:ln w="12700">
            <a:solidFill>
              <a:srgbClr val="2A3868"/>
            </a:solidFill>
            <a:prstDash val="solid"/>
          </a:ln>
        </p:spPr>
      </p:sp>
      <p:sp>
        <p:nvSpPr>
          <p:cNvPr id="36" name="Text 30"/>
          <p:cNvSpPr txBox="1"/>
          <p:nvPr/>
        </p:nvSpPr>
        <p:spPr>
          <a:xfrm>
            <a:off x="9061704" y="5504688"/>
            <a:ext cx="2148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8B7C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문의</a:t>
            </a:r>
            <a:endParaRPr lang="en-US" sz="1250" dirty="0"/>
          </a:p>
        </p:txBody>
      </p:sp>
      <p:sp>
        <p:nvSpPr>
          <p:cNvPr id="37" name="Text 31"/>
          <p:cNvSpPr txBox="1"/>
          <p:nvPr/>
        </p:nvSpPr>
        <p:spPr>
          <a:xfrm>
            <a:off x="9061704" y="5815584"/>
            <a:ext cx="219456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Malgun Gothic" pitchFamily="34" charset="0"/>
                <a:ea typeface="Malgun Gothic" pitchFamily="34" charset="-122"/>
                <a:cs typeface="Malgun Gothic" pitchFamily="34" charset="-120"/>
              </a:rPr>
              <a:t>hello@vexar.team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Malgun Gothic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Malgun Gothic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Company>Vexar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Vexar 소개 — 매장/프랜차이즈부터 대기업까지, 한 앱으로 하는 인사 운영</dc:title>
  <dc:subject>PptxGenJS Presentation</dc:subject>
  <dc:creator>Vexar</dc:creator>
  <cp:lastModifiedBy>Vexar</cp:lastModifiedBy>
  <cp:revision>1</cp:revision>
  <dcterms:created xsi:type="dcterms:W3CDTF">2026-09-29T02:00:18Z</dcterms:created>
  <dcterms:modified xsi:type="dcterms:W3CDTF">2026-09-29T02:00:18Z</dcterms:modified>
</cp:coreProperties>
</file>